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48640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1EB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11430" y="2490761"/>
            <a:ext cx="5624195" cy="1926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rgbClr val="38512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936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rgbClr val="38512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936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DF5E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85725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rgbClr val="38512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rgbClr val="38512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DF5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3575" y="717363"/>
            <a:ext cx="13303250" cy="1027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rgbClr val="38512E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72656" y="2369832"/>
            <a:ext cx="6357619" cy="1822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936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650"/>
              </a:lnSpc>
              <a:tabLst>
                <a:tab pos="658495" algn="l"/>
              </a:tabLst>
            </a:pPr>
            <a:r>
              <a:rPr dirty="0" sz="6100" spc="-50"/>
              <a:t>6</a:t>
            </a:r>
            <a:r>
              <a:rPr dirty="0" sz="6100"/>
              <a:t>	</a:t>
            </a:r>
            <a:r>
              <a:rPr dirty="0" sz="6100" spc="-10"/>
              <a:t>Panchabanjan Kolkata</a:t>
            </a:r>
            <a:endParaRPr sz="6100"/>
          </a:p>
        </p:txBody>
      </p:sp>
      <p:sp>
        <p:nvSpPr>
          <p:cNvPr id="3" name="object 3" descr=""/>
          <p:cNvSpPr txBox="1"/>
          <p:nvPr/>
        </p:nvSpPr>
        <p:spPr>
          <a:xfrm>
            <a:off x="6311430" y="5118506"/>
            <a:ext cx="39223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8760" algn="l"/>
              </a:tabLst>
            </a:pPr>
            <a:r>
              <a:rPr dirty="0" sz="4000" spc="-10">
                <a:solidFill>
                  <a:srgbClr val="38512E"/>
                </a:solidFill>
                <a:latin typeface="Arial"/>
                <a:cs typeface="Arial"/>
              </a:rPr>
              <a:t>Brand</a:t>
            </a:r>
            <a:r>
              <a:rPr dirty="0" sz="4000">
                <a:solidFill>
                  <a:srgbClr val="38512E"/>
                </a:solidFill>
                <a:latin typeface="Arial"/>
                <a:cs typeface="Arial"/>
              </a:rPr>
              <a:t>	</a:t>
            </a:r>
            <a:r>
              <a:rPr dirty="0" sz="4000" spc="-10">
                <a:solidFill>
                  <a:srgbClr val="38512E"/>
                </a:solidFill>
                <a:latin typeface="Arial"/>
                <a:cs typeface="Arial"/>
              </a:rPr>
              <a:t>Guidelines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023" y="2548928"/>
            <a:ext cx="5461635" cy="1374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8685" algn="l"/>
              </a:tabLst>
            </a:pPr>
            <a:r>
              <a:rPr dirty="0" sz="8850" spc="-10"/>
              <a:t>Thank</a:t>
            </a:r>
            <a:r>
              <a:rPr dirty="0" sz="8850"/>
              <a:t>	</a:t>
            </a:r>
            <a:r>
              <a:rPr dirty="0" sz="8850" spc="-25"/>
              <a:t>You</a:t>
            </a:r>
            <a:endParaRPr sz="8850"/>
          </a:p>
        </p:txBody>
      </p:sp>
      <p:sp>
        <p:nvSpPr>
          <p:cNvPr id="4" name="object 4" descr=""/>
          <p:cNvSpPr txBox="1"/>
          <p:nvPr/>
        </p:nvSpPr>
        <p:spPr>
          <a:xfrm>
            <a:off x="825023" y="4301096"/>
            <a:ext cx="4842510" cy="140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solidFill>
                  <a:srgbClr val="38512E"/>
                </a:solidFill>
                <a:latin typeface="Arial"/>
                <a:cs typeface="Arial"/>
              </a:rPr>
              <a:t>6</a:t>
            </a:r>
            <a:r>
              <a:rPr dirty="0" sz="3500" spc="-90">
                <a:solidFill>
                  <a:srgbClr val="38512E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38512E"/>
                </a:solidFill>
                <a:latin typeface="Arial"/>
                <a:cs typeface="Arial"/>
              </a:rPr>
              <a:t>Panchabanjan</a:t>
            </a:r>
            <a:r>
              <a:rPr dirty="0" sz="3500" spc="-85">
                <a:solidFill>
                  <a:srgbClr val="38512E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38512E"/>
                </a:solidFill>
                <a:latin typeface="Arial"/>
                <a:cs typeface="Arial"/>
              </a:rPr>
              <a:t>Kolkata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15"/>
              </a:spcBef>
            </a:pPr>
            <a:r>
              <a:rPr dirty="0" sz="2350">
                <a:solidFill>
                  <a:srgbClr val="39362F"/>
                </a:solidFill>
                <a:latin typeface="Arial"/>
                <a:cs typeface="Arial"/>
              </a:rPr>
              <a:t>Good</a:t>
            </a:r>
            <a:r>
              <a:rPr dirty="0" sz="23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9362F"/>
                </a:solidFill>
                <a:latin typeface="Arial"/>
                <a:cs typeface="Arial"/>
              </a:rPr>
              <a:t>Food</a:t>
            </a:r>
            <a:r>
              <a:rPr dirty="0" sz="23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9362F"/>
                </a:solidFill>
                <a:latin typeface="Arial"/>
                <a:cs typeface="Arial"/>
              </a:rPr>
              <a:t>Good</a:t>
            </a:r>
            <a:r>
              <a:rPr dirty="0" sz="23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350" spc="-20">
                <a:solidFill>
                  <a:srgbClr val="39362F"/>
                </a:solidFill>
                <a:latin typeface="Arial"/>
                <a:cs typeface="Arial"/>
              </a:rPr>
              <a:t>Mood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5486400" y="0"/>
              <a:ext cx="9144000" cy="8229600"/>
            </a:xfrm>
            <a:custGeom>
              <a:avLst/>
              <a:gdLst/>
              <a:ahLst/>
              <a:cxnLst/>
              <a:rect l="l" t="t" r="r" b="b"/>
              <a:pathLst>
                <a:path w="9144000" h="8229600">
                  <a:moveTo>
                    <a:pt x="0" y="8229600"/>
                  </a:moveTo>
                  <a:lnTo>
                    <a:pt x="9144000" y="8229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145415" y="819269"/>
              <a:ext cx="1168400" cy="354330"/>
            </a:xfrm>
            <a:custGeom>
              <a:avLst/>
              <a:gdLst/>
              <a:ahLst/>
              <a:cxnLst/>
              <a:rect l="l" t="t" r="r" b="b"/>
              <a:pathLst>
                <a:path w="1168400" h="354330">
                  <a:moveTo>
                    <a:pt x="1145644" y="0"/>
                  </a:moveTo>
                  <a:lnTo>
                    <a:pt x="22596" y="0"/>
                  </a:lnTo>
                  <a:lnTo>
                    <a:pt x="13836" y="1787"/>
                  </a:lnTo>
                  <a:lnTo>
                    <a:pt x="6649" y="6648"/>
                  </a:lnTo>
                  <a:lnTo>
                    <a:pt x="1787" y="13833"/>
                  </a:lnTo>
                  <a:lnTo>
                    <a:pt x="0" y="22593"/>
                  </a:lnTo>
                  <a:lnTo>
                    <a:pt x="0" y="331254"/>
                  </a:lnTo>
                  <a:lnTo>
                    <a:pt x="1787" y="340013"/>
                  </a:lnTo>
                  <a:lnTo>
                    <a:pt x="6649" y="347198"/>
                  </a:lnTo>
                  <a:lnTo>
                    <a:pt x="13836" y="352060"/>
                  </a:lnTo>
                  <a:lnTo>
                    <a:pt x="22596" y="353847"/>
                  </a:lnTo>
                  <a:lnTo>
                    <a:pt x="1145644" y="353847"/>
                  </a:lnTo>
                  <a:lnTo>
                    <a:pt x="1154404" y="352060"/>
                  </a:lnTo>
                  <a:lnTo>
                    <a:pt x="1161591" y="347198"/>
                  </a:lnTo>
                  <a:lnTo>
                    <a:pt x="1166453" y="340013"/>
                  </a:lnTo>
                  <a:lnTo>
                    <a:pt x="1168241" y="331254"/>
                  </a:lnTo>
                  <a:lnTo>
                    <a:pt x="1168241" y="22593"/>
                  </a:lnTo>
                  <a:lnTo>
                    <a:pt x="1166453" y="13833"/>
                  </a:lnTo>
                  <a:lnTo>
                    <a:pt x="1161591" y="6648"/>
                  </a:lnTo>
                  <a:lnTo>
                    <a:pt x="1154404" y="1787"/>
                  </a:lnTo>
                  <a:lnTo>
                    <a:pt x="1145644" y="0"/>
                  </a:lnTo>
                  <a:close/>
                </a:path>
              </a:pathLst>
            </a:custGeom>
            <a:solidFill>
              <a:srgbClr val="E1EB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245580" y="919608"/>
            <a:ext cx="114427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latin typeface="Arial"/>
                <a:cs typeface="Arial"/>
              </a:rPr>
              <a:t>OUR</a:t>
            </a:r>
            <a:r>
              <a:rPr dirty="0" sz="1150" spc="-10" b="1">
                <a:latin typeface="Arial"/>
                <a:cs typeface="Arial"/>
              </a:rPr>
              <a:t> HERITAGE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32715" y="1247327"/>
            <a:ext cx="1520190" cy="4445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/>
              <a:t>Our </a:t>
            </a:r>
            <a:r>
              <a:rPr dirty="0" sz="2750" spc="-10"/>
              <a:t>Story</a:t>
            </a:r>
            <a:endParaRPr sz="2750"/>
          </a:p>
        </p:txBody>
      </p:sp>
      <p:sp>
        <p:nvSpPr>
          <p:cNvPr id="8" name="object 8" descr=""/>
          <p:cNvSpPr/>
          <p:nvPr/>
        </p:nvSpPr>
        <p:spPr>
          <a:xfrm>
            <a:off x="6145415" y="1973821"/>
            <a:ext cx="7826375" cy="1369060"/>
          </a:xfrm>
          <a:custGeom>
            <a:avLst/>
            <a:gdLst/>
            <a:ahLst/>
            <a:cxnLst/>
            <a:rect l="l" t="t" r="r" b="b"/>
            <a:pathLst>
              <a:path w="7826375" h="1369060">
                <a:moveTo>
                  <a:pt x="7797736" y="0"/>
                </a:moveTo>
                <a:lnTo>
                  <a:pt x="28245" y="0"/>
                </a:lnTo>
                <a:lnTo>
                  <a:pt x="17295" y="2234"/>
                </a:lnTo>
                <a:lnTo>
                  <a:pt x="8312" y="8312"/>
                </a:lnTo>
                <a:lnTo>
                  <a:pt x="2234" y="17295"/>
                </a:lnTo>
                <a:lnTo>
                  <a:pt x="0" y="28244"/>
                </a:lnTo>
                <a:lnTo>
                  <a:pt x="0" y="1340256"/>
                </a:lnTo>
                <a:lnTo>
                  <a:pt x="2234" y="1351206"/>
                </a:lnTo>
                <a:lnTo>
                  <a:pt x="8312" y="1360189"/>
                </a:lnTo>
                <a:lnTo>
                  <a:pt x="17295" y="1366266"/>
                </a:lnTo>
                <a:lnTo>
                  <a:pt x="28245" y="1368501"/>
                </a:lnTo>
                <a:lnTo>
                  <a:pt x="7797736" y="1368501"/>
                </a:lnTo>
                <a:lnTo>
                  <a:pt x="7808686" y="1366266"/>
                </a:lnTo>
                <a:lnTo>
                  <a:pt x="7817669" y="1360189"/>
                </a:lnTo>
                <a:lnTo>
                  <a:pt x="7823746" y="1351206"/>
                </a:lnTo>
                <a:lnTo>
                  <a:pt x="7825981" y="1340256"/>
                </a:lnTo>
                <a:lnTo>
                  <a:pt x="7825981" y="28244"/>
                </a:lnTo>
                <a:lnTo>
                  <a:pt x="7823746" y="17295"/>
                </a:lnTo>
                <a:lnTo>
                  <a:pt x="7817669" y="8312"/>
                </a:lnTo>
                <a:lnTo>
                  <a:pt x="7808686" y="2234"/>
                </a:lnTo>
                <a:lnTo>
                  <a:pt x="7797736" y="0"/>
                </a:lnTo>
                <a:close/>
              </a:path>
            </a:pathLst>
          </a:custGeom>
          <a:solidFill>
            <a:srgbClr val="F3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320955" y="2158758"/>
            <a:ext cx="6877684" cy="998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9362F"/>
                </a:solidFill>
                <a:latin typeface="Arial"/>
                <a:cs typeface="Arial"/>
              </a:rPr>
              <a:t>Our</a:t>
            </a:r>
            <a:r>
              <a:rPr dirty="0" sz="170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9362F"/>
                </a:solidFill>
                <a:latin typeface="Arial"/>
                <a:cs typeface="Arial"/>
              </a:rPr>
              <a:t>Name:</a:t>
            </a:r>
            <a:r>
              <a:rPr dirty="0" sz="170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9362F"/>
                </a:solidFill>
                <a:latin typeface="Arial"/>
                <a:cs typeface="Arial"/>
              </a:rPr>
              <a:t>Panchabanjan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919"/>
              </a:spcBef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Honoring</a:t>
            </a:r>
            <a:r>
              <a:rPr dirty="0" sz="14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five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essential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spices,</a:t>
            </a:r>
            <a:r>
              <a:rPr dirty="0" sz="14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representing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balance,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warmth,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authenticity</a:t>
            </a:r>
            <a:r>
              <a:rPr dirty="0" sz="14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25">
                <a:solidFill>
                  <a:srgbClr val="39362F"/>
                </a:solidFill>
                <a:latin typeface="Arial"/>
                <a:cs typeface="Arial"/>
              </a:rPr>
              <a:t>in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4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cooking.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145415" y="3530562"/>
            <a:ext cx="7826375" cy="1369060"/>
          </a:xfrm>
          <a:custGeom>
            <a:avLst/>
            <a:gdLst/>
            <a:ahLst/>
            <a:cxnLst/>
            <a:rect l="l" t="t" r="r" b="b"/>
            <a:pathLst>
              <a:path w="7826375" h="1369060">
                <a:moveTo>
                  <a:pt x="7797736" y="0"/>
                </a:moveTo>
                <a:lnTo>
                  <a:pt x="28245" y="0"/>
                </a:lnTo>
                <a:lnTo>
                  <a:pt x="17295" y="2234"/>
                </a:lnTo>
                <a:lnTo>
                  <a:pt x="8312" y="8312"/>
                </a:lnTo>
                <a:lnTo>
                  <a:pt x="2234" y="17295"/>
                </a:lnTo>
                <a:lnTo>
                  <a:pt x="0" y="28244"/>
                </a:lnTo>
                <a:lnTo>
                  <a:pt x="0" y="1340256"/>
                </a:lnTo>
                <a:lnTo>
                  <a:pt x="2234" y="1351206"/>
                </a:lnTo>
                <a:lnTo>
                  <a:pt x="8312" y="1360189"/>
                </a:lnTo>
                <a:lnTo>
                  <a:pt x="17295" y="1366266"/>
                </a:lnTo>
                <a:lnTo>
                  <a:pt x="28245" y="1368501"/>
                </a:lnTo>
                <a:lnTo>
                  <a:pt x="7797736" y="1368501"/>
                </a:lnTo>
                <a:lnTo>
                  <a:pt x="7808686" y="1366266"/>
                </a:lnTo>
                <a:lnTo>
                  <a:pt x="7817669" y="1360189"/>
                </a:lnTo>
                <a:lnTo>
                  <a:pt x="7823746" y="1351206"/>
                </a:lnTo>
                <a:lnTo>
                  <a:pt x="7825981" y="1340256"/>
                </a:lnTo>
                <a:lnTo>
                  <a:pt x="7825981" y="28244"/>
                </a:lnTo>
                <a:lnTo>
                  <a:pt x="7823746" y="17295"/>
                </a:lnTo>
                <a:lnTo>
                  <a:pt x="7817669" y="8312"/>
                </a:lnTo>
                <a:lnTo>
                  <a:pt x="7808686" y="2234"/>
                </a:lnTo>
                <a:lnTo>
                  <a:pt x="7797736" y="0"/>
                </a:lnTo>
                <a:close/>
              </a:path>
            </a:pathLst>
          </a:custGeom>
          <a:solidFill>
            <a:srgbClr val="F3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320955" y="3715499"/>
            <a:ext cx="7227570" cy="998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9362F"/>
                </a:solidFill>
                <a:latin typeface="Arial"/>
                <a:cs typeface="Arial"/>
              </a:rPr>
              <a:t>Culinary</a:t>
            </a:r>
            <a:r>
              <a:rPr dirty="0" sz="170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9362F"/>
                </a:solidFill>
                <a:latin typeface="Arial"/>
                <a:cs typeface="Arial"/>
              </a:rPr>
              <a:t>Heritage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  <a:spcBef>
                <a:spcPts val="919"/>
              </a:spcBef>
            </a:pP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Traditional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recipes,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passed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down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through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generations,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reimagined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with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refined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modern</a:t>
            </a:r>
            <a:r>
              <a:rPr dirty="0" sz="1450" spc="-7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sensibility.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145415" y="5087302"/>
            <a:ext cx="7826375" cy="1067435"/>
          </a:xfrm>
          <a:custGeom>
            <a:avLst/>
            <a:gdLst/>
            <a:ahLst/>
            <a:cxnLst/>
            <a:rect l="l" t="t" r="r" b="b"/>
            <a:pathLst>
              <a:path w="7826375" h="1067435">
                <a:moveTo>
                  <a:pt x="7797736" y="0"/>
                </a:moveTo>
                <a:lnTo>
                  <a:pt x="28243" y="0"/>
                </a:lnTo>
                <a:lnTo>
                  <a:pt x="17293" y="2234"/>
                </a:lnTo>
                <a:lnTo>
                  <a:pt x="8311" y="8312"/>
                </a:lnTo>
                <a:lnTo>
                  <a:pt x="2234" y="17295"/>
                </a:lnTo>
                <a:lnTo>
                  <a:pt x="0" y="28244"/>
                </a:lnTo>
                <a:lnTo>
                  <a:pt x="0" y="1039152"/>
                </a:lnTo>
                <a:lnTo>
                  <a:pt x="2234" y="1050101"/>
                </a:lnTo>
                <a:lnTo>
                  <a:pt x="8311" y="1059084"/>
                </a:lnTo>
                <a:lnTo>
                  <a:pt x="17293" y="1065162"/>
                </a:lnTo>
                <a:lnTo>
                  <a:pt x="28243" y="1067396"/>
                </a:lnTo>
                <a:lnTo>
                  <a:pt x="7797736" y="1067396"/>
                </a:lnTo>
                <a:lnTo>
                  <a:pt x="7808686" y="1065162"/>
                </a:lnTo>
                <a:lnTo>
                  <a:pt x="7817669" y="1059084"/>
                </a:lnTo>
                <a:lnTo>
                  <a:pt x="7823746" y="1050101"/>
                </a:lnTo>
                <a:lnTo>
                  <a:pt x="7825981" y="1039152"/>
                </a:lnTo>
                <a:lnTo>
                  <a:pt x="7825981" y="28244"/>
                </a:lnTo>
                <a:lnTo>
                  <a:pt x="7823746" y="17295"/>
                </a:lnTo>
                <a:lnTo>
                  <a:pt x="7817669" y="8312"/>
                </a:lnTo>
                <a:lnTo>
                  <a:pt x="7808686" y="2234"/>
                </a:lnTo>
                <a:lnTo>
                  <a:pt x="7797736" y="0"/>
                </a:lnTo>
                <a:close/>
              </a:path>
            </a:pathLst>
          </a:custGeom>
          <a:solidFill>
            <a:srgbClr val="F3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320955" y="5272239"/>
            <a:ext cx="7599045" cy="700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solidFill>
                  <a:srgbClr val="39362F"/>
                </a:solidFill>
                <a:latin typeface="Arial"/>
                <a:cs typeface="Arial"/>
              </a:rPr>
              <a:t>Memorable</a:t>
            </a:r>
            <a:r>
              <a:rPr dirty="0" sz="17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9362F"/>
                </a:solidFill>
                <a:latin typeface="Arial"/>
                <a:cs typeface="Arial"/>
              </a:rPr>
              <a:t>Dining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We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preserve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cultural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gastronomy,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offering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intimate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journey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into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Kolkata's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rich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food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culture.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6145415" y="6342938"/>
            <a:ext cx="7826375" cy="1067435"/>
          </a:xfrm>
          <a:custGeom>
            <a:avLst/>
            <a:gdLst/>
            <a:ahLst/>
            <a:cxnLst/>
            <a:rect l="l" t="t" r="r" b="b"/>
            <a:pathLst>
              <a:path w="7826375" h="1067434">
                <a:moveTo>
                  <a:pt x="7797736" y="0"/>
                </a:moveTo>
                <a:lnTo>
                  <a:pt x="28243" y="0"/>
                </a:lnTo>
                <a:lnTo>
                  <a:pt x="17293" y="2234"/>
                </a:lnTo>
                <a:lnTo>
                  <a:pt x="8311" y="8312"/>
                </a:lnTo>
                <a:lnTo>
                  <a:pt x="2234" y="17295"/>
                </a:lnTo>
                <a:lnTo>
                  <a:pt x="0" y="28244"/>
                </a:lnTo>
                <a:lnTo>
                  <a:pt x="0" y="1039152"/>
                </a:lnTo>
                <a:lnTo>
                  <a:pt x="2234" y="1050101"/>
                </a:lnTo>
                <a:lnTo>
                  <a:pt x="8311" y="1059084"/>
                </a:lnTo>
                <a:lnTo>
                  <a:pt x="17293" y="1065162"/>
                </a:lnTo>
                <a:lnTo>
                  <a:pt x="28243" y="1067396"/>
                </a:lnTo>
                <a:lnTo>
                  <a:pt x="7797736" y="1067396"/>
                </a:lnTo>
                <a:lnTo>
                  <a:pt x="7808686" y="1065162"/>
                </a:lnTo>
                <a:lnTo>
                  <a:pt x="7817669" y="1059084"/>
                </a:lnTo>
                <a:lnTo>
                  <a:pt x="7823746" y="1050101"/>
                </a:lnTo>
                <a:lnTo>
                  <a:pt x="7825981" y="1039152"/>
                </a:lnTo>
                <a:lnTo>
                  <a:pt x="7825981" y="28244"/>
                </a:lnTo>
                <a:lnTo>
                  <a:pt x="7823746" y="17295"/>
                </a:lnTo>
                <a:lnTo>
                  <a:pt x="7817669" y="8312"/>
                </a:lnTo>
                <a:lnTo>
                  <a:pt x="7808686" y="2234"/>
                </a:lnTo>
                <a:lnTo>
                  <a:pt x="7797736" y="0"/>
                </a:lnTo>
                <a:close/>
              </a:path>
            </a:pathLst>
          </a:custGeom>
          <a:solidFill>
            <a:srgbClr val="F3E7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320955" y="6527875"/>
            <a:ext cx="7328534" cy="700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9362F"/>
                </a:solidFill>
                <a:latin typeface="Arial"/>
                <a:cs typeface="Arial"/>
              </a:rPr>
              <a:t>Each</a:t>
            </a:r>
            <a:r>
              <a:rPr dirty="0" sz="17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9362F"/>
                </a:solidFill>
                <a:latin typeface="Arial"/>
                <a:cs typeface="Arial"/>
              </a:rPr>
              <a:t>Dish,</a:t>
            </a:r>
            <a:r>
              <a:rPr dirty="0" sz="17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39362F"/>
                </a:solidFill>
                <a:latin typeface="Arial"/>
                <a:cs typeface="Arial"/>
              </a:rPr>
              <a:t>A</a:t>
            </a:r>
            <a:r>
              <a:rPr dirty="0" sz="17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9362F"/>
                </a:solidFill>
                <a:latin typeface="Arial"/>
                <a:cs typeface="Arial"/>
              </a:rPr>
              <a:t>Story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Experience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tradition,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craftsmanship,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vibrant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flavors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that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define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fine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dining.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5486400" y="0"/>
              <a:ext cx="9144000" cy="8229600"/>
            </a:xfrm>
            <a:custGeom>
              <a:avLst/>
              <a:gdLst/>
              <a:ahLst/>
              <a:cxnLst/>
              <a:rect l="l" t="t" r="r" b="b"/>
              <a:pathLst>
                <a:path w="9144000" h="8229600">
                  <a:moveTo>
                    <a:pt x="0" y="8229600"/>
                  </a:moveTo>
                  <a:lnTo>
                    <a:pt x="9144000" y="82296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400" cy="8229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505" rIns="0" bIns="0" rtlCol="0" vert="horz">
            <a:spAutoFit/>
          </a:bodyPr>
          <a:lstStyle/>
          <a:p>
            <a:pPr marL="566039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Brand</a:t>
            </a:r>
            <a:r>
              <a:rPr dirty="0" sz="3500" spc="-110"/>
              <a:t> </a:t>
            </a:r>
            <a:r>
              <a:rPr dirty="0" sz="3500" spc="-10"/>
              <a:t>Overview</a:t>
            </a:r>
            <a:endParaRPr sz="3500"/>
          </a:p>
        </p:txBody>
      </p:sp>
      <p:grpSp>
        <p:nvGrpSpPr>
          <p:cNvPr id="6" name="object 6" descr=""/>
          <p:cNvGrpSpPr/>
          <p:nvPr/>
        </p:nvGrpSpPr>
        <p:grpSpPr>
          <a:xfrm>
            <a:off x="6324130" y="1950123"/>
            <a:ext cx="3615054" cy="2698115"/>
            <a:chOff x="6324130" y="1950123"/>
            <a:chExt cx="3615054" cy="2698115"/>
          </a:xfrm>
        </p:grpSpPr>
        <p:sp>
          <p:nvSpPr>
            <p:cNvPr id="7" name="object 7" descr=""/>
            <p:cNvSpPr/>
            <p:nvPr/>
          </p:nvSpPr>
          <p:spPr>
            <a:xfrm>
              <a:off x="6324130" y="1950123"/>
              <a:ext cx="3615054" cy="2698115"/>
            </a:xfrm>
            <a:custGeom>
              <a:avLst/>
              <a:gdLst/>
              <a:ahLst/>
              <a:cxnLst/>
              <a:rect l="l" t="t" r="r" b="b"/>
              <a:pathLst>
                <a:path w="3615054" h="2698115">
                  <a:moveTo>
                    <a:pt x="3578707" y="0"/>
                  </a:moveTo>
                  <a:lnTo>
                    <a:pt x="35904" y="0"/>
                  </a:lnTo>
                  <a:lnTo>
                    <a:pt x="21985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661691"/>
                  </a:lnTo>
                  <a:lnTo>
                    <a:pt x="2840" y="2675611"/>
                  </a:lnTo>
                  <a:lnTo>
                    <a:pt x="10566" y="2687029"/>
                  </a:lnTo>
                  <a:lnTo>
                    <a:pt x="21985" y="2694754"/>
                  </a:lnTo>
                  <a:lnTo>
                    <a:pt x="35904" y="2697594"/>
                  </a:lnTo>
                  <a:lnTo>
                    <a:pt x="3578707" y="2697594"/>
                  </a:lnTo>
                  <a:lnTo>
                    <a:pt x="3592629" y="2694754"/>
                  </a:lnTo>
                  <a:lnTo>
                    <a:pt x="3604052" y="2687029"/>
                  </a:lnTo>
                  <a:lnTo>
                    <a:pt x="3611781" y="2675611"/>
                  </a:lnTo>
                  <a:lnTo>
                    <a:pt x="3614623" y="2661691"/>
                  </a:lnTo>
                  <a:lnTo>
                    <a:pt x="3614623" y="35902"/>
                  </a:lnTo>
                  <a:lnTo>
                    <a:pt x="3611781" y="21983"/>
                  </a:lnTo>
                  <a:lnTo>
                    <a:pt x="3604052" y="10564"/>
                  </a:lnTo>
                  <a:lnTo>
                    <a:pt x="3592629" y="2839"/>
                  </a:lnTo>
                  <a:lnTo>
                    <a:pt x="3578707" y="0"/>
                  </a:lnTo>
                  <a:close/>
                </a:path>
              </a:pathLst>
            </a:custGeom>
            <a:solidFill>
              <a:srgbClr val="F3E7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63436" y="2189441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359032" y="0"/>
                  </a:moveTo>
                  <a:lnTo>
                    <a:pt x="310593" y="3302"/>
                  </a:lnTo>
                  <a:lnTo>
                    <a:pt x="264049" y="12917"/>
                  </a:lnTo>
                  <a:lnTo>
                    <a:pt x="219841" y="28401"/>
                  </a:lnTo>
                  <a:lnTo>
                    <a:pt x="178412" y="49314"/>
                  </a:lnTo>
                  <a:lnTo>
                    <a:pt x="140203" y="75213"/>
                  </a:lnTo>
                  <a:lnTo>
                    <a:pt x="105656" y="105657"/>
                  </a:lnTo>
                  <a:lnTo>
                    <a:pt x="75212" y="140204"/>
                  </a:lnTo>
                  <a:lnTo>
                    <a:pt x="49313" y="178413"/>
                  </a:lnTo>
                  <a:lnTo>
                    <a:pt x="28401" y="219841"/>
                  </a:lnTo>
                  <a:lnTo>
                    <a:pt x="12917" y="264048"/>
                  </a:lnTo>
                  <a:lnTo>
                    <a:pt x="3302" y="310591"/>
                  </a:lnTo>
                  <a:lnTo>
                    <a:pt x="0" y="359028"/>
                  </a:lnTo>
                  <a:lnTo>
                    <a:pt x="3302" y="407469"/>
                  </a:lnTo>
                  <a:lnTo>
                    <a:pt x="12917" y="454015"/>
                  </a:lnTo>
                  <a:lnTo>
                    <a:pt x="28401" y="498223"/>
                  </a:lnTo>
                  <a:lnTo>
                    <a:pt x="49313" y="539653"/>
                  </a:lnTo>
                  <a:lnTo>
                    <a:pt x="75212" y="577863"/>
                  </a:lnTo>
                  <a:lnTo>
                    <a:pt x="105656" y="612411"/>
                  </a:lnTo>
                  <a:lnTo>
                    <a:pt x="140203" y="642856"/>
                  </a:lnTo>
                  <a:lnTo>
                    <a:pt x="178412" y="668755"/>
                  </a:lnTo>
                  <a:lnTo>
                    <a:pt x="219841" y="689668"/>
                  </a:lnTo>
                  <a:lnTo>
                    <a:pt x="264049" y="705153"/>
                  </a:lnTo>
                  <a:lnTo>
                    <a:pt x="310593" y="714767"/>
                  </a:lnTo>
                  <a:lnTo>
                    <a:pt x="359032" y="718070"/>
                  </a:lnTo>
                  <a:lnTo>
                    <a:pt x="407472" y="714767"/>
                  </a:lnTo>
                  <a:lnTo>
                    <a:pt x="454016" y="705153"/>
                  </a:lnTo>
                  <a:lnTo>
                    <a:pt x="498224" y="689668"/>
                  </a:lnTo>
                  <a:lnTo>
                    <a:pt x="539653" y="668755"/>
                  </a:lnTo>
                  <a:lnTo>
                    <a:pt x="577862" y="642856"/>
                  </a:lnTo>
                  <a:lnTo>
                    <a:pt x="612409" y="612411"/>
                  </a:lnTo>
                  <a:lnTo>
                    <a:pt x="642853" y="577863"/>
                  </a:lnTo>
                  <a:lnTo>
                    <a:pt x="668752" y="539653"/>
                  </a:lnTo>
                  <a:lnTo>
                    <a:pt x="689664" y="498223"/>
                  </a:lnTo>
                  <a:lnTo>
                    <a:pt x="705148" y="454015"/>
                  </a:lnTo>
                  <a:lnTo>
                    <a:pt x="714762" y="407469"/>
                  </a:lnTo>
                  <a:lnTo>
                    <a:pt x="718065" y="359028"/>
                  </a:lnTo>
                  <a:lnTo>
                    <a:pt x="714762" y="310591"/>
                  </a:lnTo>
                  <a:lnTo>
                    <a:pt x="705148" y="264048"/>
                  </a:lnTo>
                  <a:lnTo>
                    <a:pt x="689664" y="219841"/>
                  </a:lnTo>
                  <a:lnTo>
                    <a:pt x="668752" y="178413"/>
                  </a:lnTo>
                  <a:lnTo>
                    <a:pt x="642853" y="140204"/>
                  </a:lnTo>
                  <a:lnTo>
                    <a:pt x="612409" y="105657"/>
                  </a:lnTo>
                  <a:lnTo>
                    <a:pt x="577862" y="75213"/>
                  </a:lnTo>
                  <a:lnTo>
                    <a:pt x="539653" y="49314"/>
                  </a:lnTo>
                  <a:lnTo>
                    <a:pt x="498224" y="28401"/>
                  </a:lnTo>
                  <a:lnTo>
                    <a:pt x="454016" y="12917"/>
                  </a:lnTo>
                  <a:lnTo>
                    <a:pt x="407472" y="3302"/>
                  </a:lnTo>
                  <a:lnTo>
                    <a:pt x="359032" y="0"/>
                  </a:lnTo>
                  <a:close/>
                </a:path>
              </a:pathLst>
            </a:custGeom>
            <a:solidFill>
              <a:srgbClr val="385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0845" y="2386850"/>
              <a:ext cx="323136" cy="32313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550736" y="3142183"/>
            <a:ext cx="23221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9362F"/>
                </a:solidFill>
                <a:latin typeface="Arial"/>
                <a:cs typeface="Arial"/>
              </a:rPr>
              <a:t>Authentic</a:t>
            </a:r>
            <a:r>
              <a:rPr dirty="0" sz="2200" spc="-8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9362F"/>
                </a:solidFill>
                <a:latin typeface="Arial"/>
                <a:cs typeface="Arial"/>
              </a:rPr>
              <a:t>Heritage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550736" y="3624694"/>
            <a:ext cx="313055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Traditional</a:t>
            </a:r>
            <a:r>
              <a:rPr dirty="0" sz="18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8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recipes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from</a:t>
            </a:r>
            <a:r>
              <a:rPr dirty="0" sz="18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generations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of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 expertise.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178059" y="1950123"/>
            <a:ext cx="3615054" cy="2698115"/>
            <a:chOff x="10178059" y="1950123"/>
            <a:chExt cx="3615054" cy="2698115"/>
          </a:xfrm>
        </p:grpSpPr>
        <p:sp>
          <p:nvSpPr>
            <p:cNvPr id="13" name="object 13" descr=""/>
            <p:cNvSpPr/>
            <p:nvPr/>
          </p:nvSpPr>
          <p:spPr>
            <a:xfrm>
              <a:off x="10178059" y="1950123"/>
              <a:ext cx="3615054" cy="2698115"/>
            </a:xfrm>
            <a:custGeom>
              <a:avLst/>
              <a:gdLst/>
              <a:ahLst/>
              <a:cxnLst/>
              <a:rect l="l" t="t" r="r" b="b"/>
              <a:pathLst>
                <a:path w="3615055" h="2698115">
                  <a:moveTo>
                    <a:pt x="3578707" y="0"/>
                  </a:moveTo>
                  <a:lnTo>
                    <a:pt x="35904" y="0"/>
                  </a:lnTo>
                  <a:lnTo>
                    <a:pt x="21985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661691"/>
                  </a:lnTo>
                  <a:lnTo>
                    <a:pt x="2840" y="2675611"/>
                  </a:lnTo>
                  <a:lnTo>
                    <a:pt x="10566" y="2687029"/>
                  </a:lnTo>
                  <a:lnTo>
                    <a:pt x="21985" y="2694754"/>
                  </a:lnTo>
                  <a:lnTo>
                    <a:pt x="35904" y="2697594"/>
                  </a:lnTo>
                  <a:lnTo>
                    <a:pt x="3578707" y="2697594"/>
                  </a:lnTo>
                  <a:lnTo>
                    <a:pt x="3592629" y="2694754"/>
                  </a:lnTo>
                  <a:lnTo>
                    <a:pt x="3604052" y="2687029"/>
                  </a:lnTo>
                  <a:lnTo>
                    <a:pt x="3611781" y="2675611"/>
                  </a:lnTo>
                  <a:lnTo>
                    <a:pt x="3614623" y="2661691"/>
                  </a:lnTo>
                  <a:lnTo>
                    <a:pt x="3614623" y="35902"/>
                  </a:lnTo>
                  <a:lnTo>
                    <a:pt x="3611781" y="21983"/>
                  </a:lnTo>
                  <a:lnTo>
                    <a:pt x="3604052" y="10564"/>
                  </a:lnTo>
                  <a:lnTo>
                    <a:pt x="3592629" y="2839"/>
                  </a:lnTo>
                  <a:lnTo>
                    <a:pt x="3578707" y="0"/>
                  </a:lnTo>
                  <a:close/>
                </a:path>
              </a:pathLst>
            </a:custGeom>
            <a:solidFill>
              <a:srgbClr val="F3E7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417378" y="2189441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359032" y="0"/>
                  </a:moveTo>
                  <a:lnTo>
                    <a:pt x="310593" y="3302"/>
                  </a:lnTo>
                  <a:lnTo>
                    <a:pt x="264049" y="12917"/>
                  </a:lnTo>
                  <a:lnTo>
                    <a:pt x="219841" y="28401"/>
                  </a:lnTo>
                  <a:lnTo>
                    <a:pt x="178412" y="49314"/>
                  </a:lnTo>
                  <a:lnTo>
                    <a:pt x="140203" y="75213"/>
                  </a:lnTo>
                  <a:lnTo>
                    <a:pt x="105656" y="105657"/>
                  </a:lnTo>
                  <a:lnTo>
                    <a:pt x="75212" y="140204"/>
                  </a:lnTo>
                  <a:lnTo>
                    <a:pt x="49313" y="178413"/>
                  </a:lnTo>
                  <a:lnTo>
                    <a:pt x="28401" y="219841"/>
                  </a:lnTo>
                  <a:lnTo>
                    <a:pt x="12917" y="264048"/>
                  </a:lnTo>
                  <a:lnTo>
                    <a:pt x="3302" y="310591"/>
                  </a:lnTo>
                  <a:lnTo>
                    <a:pt x="0" y="359028"/>
                  </a:lnTo>
                  <a:lnTo>
                    <a:pt x="3302" y="407469"/>
                  </a:lnTo>
                  <a:lnTo>
                    <a:pt x="12917" y="454015"/>
                  </a:lnTo>
                  <a:lnTo>
                    <a:pt x="28401" y="498223"/>
                  </a:lnTo>
                  <a:lnTo>
                    <a:pt x="49313" y="539653"/>
                  </a:lnTo>
                  <a:lnTo>
                    <a:pt x="75212" y="577863"/>
                  </a:lnTo>
                  <a:lnTo>
                    <a:pt x="105656" y="612411"/>
                  </a:lnTo>
                  <a:lnTo>
                    <a:pt x="140203" y="642856"/>
                  </a:lnTo>
                  <a:lnTo>
                    <a:pt x="178412" y="668755"/>
                  </a:lnTo>
                  <a:lnTo>
                    <a:pt x="219841" y="689668"/>
                  </a:lnTo>
                  <a:lnTo>
                    <a:pt x="264049" y="705153"/>
                  </a:lnTo>
                  <a:lnTo>
                    <a:pt x="310593" y="714767"/>
                  </a:lnTo>
                  <a:lnTo>
                    <a:pt x="359032" y="718070"/>
                  </a:lnTo>
                  <a:lnTo>
                    <a:pt x="407472" y="714767"/>
                  </a:lnTo>
                  <a:lnTo>
                    <a:pt x="454016" y="705153"/>
                  </a:lnTo>
                  <a:lnTo>
                    <a:pt x="498224" y="689668"/>
                  </a:lnTo>
                  <a:lnTo>
                    <a:pt x="539653" y="668755"/>
                  </a:lnTo>
                  <a:lnTo>
                    <a:pt x="577862" y="642856"/>
                  </a:lnTo>
                  <a:lnTo>
                    <a:pt x="612409" y="612411"/>
                  </a:lnTo>
                  <a:lnTo>
                    <a:pt x="642853" y="577863"/>
                  </a:lnTo>
                  <a:lnTo>
                    <a:pt x="668752" y="539653"/>
                  </a:lnTo>
                  <a:lnTo>
                    <a:pt x="689664" y="498223"/>
                  </a:lnTo>
                  <a:lnTo>
                    <a:pt x="705148" y="454015"/>
                  </a:lnTo>
                  <a:lnTo>
                    <a:pt x="714762" y="407469"/>
                  </a:lnTo>
                  <a:lnTo>
                    <a:pt x="718065" y="359028"/>
                  </a:lnTo>
                  <a:lnTo>
                    <a:pt x="714762" y="310591"/>
                  </a:lnTo>
                  <a:lnTo>
                    <a:pt x="705148" y="264048"/>
                  </a:lnTo>
                  <a:lnTo>
                    <a:pt x="689664" y="219841"/>
                  </a:lnTo>
                  <a:lnTo>
                    <a:pt x="668752" y="178413"/>
                  </a:lnTo>
                  <a:lnTo>
                    <a:pt x="642853" y="140204"/>
                  </a:lnTo>
                  <a:lnTo>
                    <a:pt x="612409" y="105657"/>
                  </a:lnTo>
                  <a:lnTo>
                    <a:pt x="577862" y="75213"/>
                  </a:lnTo>
                  <a:lnTo>
                    <a:pt x="539653" y="49314"/>
                  </a:lnTo>
                  <a:lnTo>
                    <a:pt x="498224" y="28401"/>
                  </a:lnTo>
                  <a:lnTo>
                    <a:pt x="454016" y="12917"/>
                  </a:lnTo>
                  <a:lnTo>
                    <a:pt x="407472" y="3302"/>
                  </a:lnTo>
                  <a:lnTo>
                    <a:pt x="359032" y="0"/>
                  </a:lnTo>
                  <a:close/>
                </a:path>
              </a:pathLst>
            </a:custGeom>
            <a:solidFill>
              <a:srgbClr val="385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4774" y="2386850"/>
              <a:ext cx="323136" cy="32313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404678" y="3142183"/>
            <a:ext cx="246316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9362F"/>
                </a:solidFill>
                <a:latin typeface="Arial"/>
                <a:cs typeface="Arial"/>
              </a:rPr>
              <a:t>Refined</a:t>
            </a:r>
            <a:r>
              <a:rPr dirty="0" sz="2200" spc="-10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9362F"/>
                </a:solidFill>
                <a:latin typeface="Arial"/>
                <a:cs typeface="Arial"/>
              </a:rPr>
              <a:t>Experience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0404678" y="3624694"/>
            <a:ext cx="303974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Modern</a:t>
            </a:r>
            <a:r>
              <a:rPr dirty="0" sz="185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fine-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dining,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 elevating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traditional</a:t>
            </a:r>
            <a:r>
              <a:rPr dirty="0" sz="18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flavors.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324130" y="4887036"/>
            <a:ext cx="7468870" cy="2314575"/>
            <a:chOff x="6324130" y="4887036"/>
            <a:chExt cx="7468870" cy="2314575"/>
          </a:xfrm>
        </p:grpSpPr>
        <p:sp>
          <p:nvSpPr>
            <p:cNvPr id="19" name="object 19" descr=""/>
            <p:cNvSpPr/>
            <p:nvPr/>
          </p:nvSpPr>
          <p:spPr>
            <a:xfrm>
              <a:off x="6324130" y="4887036"/>
              <a:ext cx="7468870" cy="2314575"/>
            </a:xfrm>
            <a:custGeom>
              <a:avLst/>
              <a:gdLst/>
              <a:ahLst/>
              <a:cxnLst/>
              <a:rect l="l" t="t" r="r" b="b"/>
              <a:pathLst>
                <a:path w="7468869" h="2314575">
                  <a:moveTo>
                    <a:pt x="7432649" y="0"/>
                  </a:moveTo>
                  <a:lnTo>
                    <a:pt x="35898" y="0"/>
                  </a:lnTo>
                  <a:lnTo>
                    <a:pt x="21981" y="2839"/>
                  </a:lnTo>
                  <a:lnTo>
                    <a:pt x="10564" y="10564"/>
                  </a:lnTo>
                  <a:lnTo>
                    <a:pt x="2839" y="21983"/>
                  </a:lnTo>
                  <a:lnTo>
                    <a:pt x="0" y="35902"/>
                  </a:lnTo>
                  <a:lnTo>
                    <a:pt x="0" y="2278672"/>
                  </a:lnTo>
                  <a:lnTo>
                    <a:pt x="2839" y="2292591"/>
                  </a:lnTo>
                  <a:lnTo>
                    <a:pt x="10564" y="2304010"/>
                  </a:lnTo>
                  <a:lnTo>
                    <a:pt x="21981" y="2311735"/>
                  </a:lnTo>
                  <a:lnTo>
                    <a:pt x="35898" y="2314575"/>
                  </a:lnTo>
                  <a:lnTo>
                    <a:pt x="7432649" y="2314575"/>
                  </a:lnTo>
                  <a:lnTo>
                    <a:pt x="7446569" y="2311735"/>
                  </a:lnTo>
                  <a:lnTo>
                    <a:pt x="7457987" y="2304010"/>
                  </a:lnTo>
                  <a:lnTo>
                    <a:pt x="7465712" y="2292591"/>
                  </a:lnTo>
                  <a:lnTo>
                    <a:pt x="7468552" y="2278672"/>
                  </a:lnTo>
                  <a:lnTo>
                    <a:pt x="7468552" y="35902"/>
                  </a:lnTo>
                  <a:lnTo>
                    <a:pt x="7465712" y="21983"/>
                  </a:lnTo>
                  <a:lnTo>
                    <a:pt x="7457987" y="10564"/>
                  </a:lnTo>
                  <a:lnTo>
                    <a:pt x="7446569" y="2839"/>
                  </a:lnTo>
                  <a:lnTo>
                    <a:pt x="7432649" y="0"/>
                  </a:lnTo>
                  <a:close/>
                </a:path>
              </a:pathLst>
            </a:custGeom>
            <a:solidFill>
              <a:srgbClr val="F3E7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63436" y="5126354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359032" y="0"/>
                  </a:moveTo>
                  <a:lnTo>
                    <a:pt x="310593" y="3302"/>
                  </a:lnTo>
                  <a:lnTo>
                    <a:pt x="264049" y="12917"/>
                  </a:lnTo>
                  <a:lnTo>
                    <a:pt x="219841" y="28401"/>
                  </a:lnTo>
                  <a:lnTo>
                    <a:pt x="178412" y="49314"/>
                  </a:lnTo>
                  <a:lnTo>
                    <a:pt x="140203" y="75213"/>
                  </a:lnTo>
                  <a:lnTo>
                    <a:pt x="105656" y="105657"/>
                  </a:lnTo>
                  <a:lnTo>
                    <a:pt x="75212" y="140204"/>
                  </a:lnTo>
                  <a:lnTo>
                    <a:pt x="49313" y="178413"/>
                  </a:lnTo>
                  <a:lnTo>
                    <a:pt x="28401" y="219841"/>
                  </a:lnTo>
                  <a:lnTo>
                    <a:pt x="12917" y="264048"/>
                  </a:lnTo>
                  <a:lnTo>
                    <a:pt x="3302" y="310591"/>
                  </a:lnTo>
                  <a:lnTo>
                    <a:pt x="0" y="359028"/>
                  </a:lnTo>
                  <a:lnTo>
                    <a:pt x="3302" y="407469"/>
                  </a:lnTo>
                  <a:lnTo>
                    <a:pt x="12917" y="454015"/>
                  </a:lnTo>
                  <a:lnTo>
                    <a:pt x="28401" y="498223"/>
                  </a:lnTo>
                  <a:lnTo>
                    <a:pt x="49313" y="539653"/>
                  </a:lnTo>
                  <a:lnTo>
                    <a:pt x="75212" y="577863"/>
                  </a:lnTo>
                  <a:lnTo>
                    <a:pt x="105656" y="612411"/>
                  </a:lnTo>
                  <a:lnTo>
                    <a:pt x="140203" y="642856"/>
                  </a:lnTo>
                  <a:lnTo>
                    <a:pt x="178412" y="668755"/>
                  </a:lnTo>
                  <a:lnTo>
                    <a:pt x="219841" y="689668"/>
                  </a:lnTo>
                  <a:lnTo>
                    <a:pt x="264049" y="705153"/>
                  </a:lnTo>
                  <a:lnTo>
                    <a:pt x="310593" y="714767"/>
                  </a:lnTo>
                  <a:lnTo>
                    <a:pt x="359032" y="718070"/>
                  </a:lnTo>
                  <a:lnTo>
                    <a:pt x="407472" y="714767"/>
                  </a:lnTo>
                  <a:lnTo>
                    <a:pt x="454016" y="705153"/>
                  </a:lnTo>
                  <a:lnTo>
                    <a:pt x="498224" y="689668"/>
                  </a:lnTo>
                  <a:lnTo>
                    <a:pt x="539653" y="668755"/>
                  </a:lnTo>
                  <a:lnTo>
                    <a:pt x="577862" y="642856"/>
                  </a:lnTo>
                  <a:lnTo>
                    <a:pt x="612409" y="612411"/>
                  </a:lnTo>
                  <a:lnTo>
                    <a:pt x="642853" y="577863"/>
                  </a:lnTo>
                  <a:lnTo>
                    <a:pt x="668752" y="539653"/>
                  </a:lnTo>
                  <a:lnTo>
                    <a:pt x="689664" y="498223"/>
                  </a:lnTo>
                  <a:lnTo>
                    <a:pt x="705148" y="454015"/>
                  </a:lnTo>
                  <a:lnTo>
                    <a:pt x="714762" y="407469"/>
                  </a:lnTo>
                  <a:lnTo>
                    <a:pt x="718065" y="359028"/>
                  </a:lnTo>
                  <a:lnTo>
                    <a:pt x="714762" y="310591"/>
                  </a:lnTo>
                  <a:lnTo>
                    <a:pt x="705148" y="264048"/>
                  </a:lnTo>
                  <a:lnTo>
                    <a:pt x="689664" y="219841"/>
                  </a:lnTo>
                  <a:lnTo>
                    <a:pt x="668752" y="178413"/>
                  </a:lnTo>
                  <a:lnTo>
                    <a:pt x="642853" y="140204"/>
                  </a:lnTo>
                  <a:lnTo>
                    <a:pt x="612409" y="105657"/>
                  </a:lnTo>
                  <a:lnTo>
                    <a:pt x="577862" y="75213"/>
                  </a:lnTo>
                  <a:lnTo>
                    <a:pt x="539653" y="49314"/>
                  </a:lnTo>
                  <a:lnTo>
                    <a:pt x="498224" y="28401"/>
                  </a:lnTo>
                  <a:lnTo>
                    <a:pt x="454016" y="12917"/>
                  </a:lnTo>
                  <a:lnTo>
                    <a:pt x="407472" y="3302"/>
                  </a:lnTo>
                  <a:lnTo>
                    <a:pt x="359032" y="0"/>
                  </a:lnTo>
                  <a:close/>
                </a:path>
              </a:pathLst>
            </a:custGeom>
            <a:solidFill>
              <a:srgbClr val="3851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0845" y="5323763"/>
              <a:ext cx="323136" cy="323138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6550736" y="6079096"/>
            <a:ext cx="4179570" cy="88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9362F"/>
                </a:solidFill>
                <a:latin typeface="Arial"/>
                <a:cs typeface="Arial"/>
              </a:rPr>
              <a:t>Cultural</a:t>
            </a:r>
            <a:r>
              <a:rPr dirty="0" sz="2200" spc="-11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9362F"/>
                </a:solidFill>
                <a:latin typeface="Arial"/>
                <a:cs typeface="Arial"/>
              </a:rPr>
              <a:t>Connection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40"/>
              </a:spcBef>
            </a:pP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Celebrate</a:t>
            </a:r>
            <a:r>
              <a:rPr dirty="0" sz="18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Kolkata's</a:t>
            </a:r>
            <a:r>
              <a:rPr dirty="0" sz="18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vibrant</a:t>
            </a:r>
            <a:r>
              <a:rPr dirty="0" sz="18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food</a:t>
            </a:r>
            <a:r>
              <a:rPr dirty="0" sz="18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culture.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1549" y="521913"/>
            <a:ext cx="4154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Brand</a:t>
            </a:r>
            <a:r>
              <a:rPr dirty="0" sz="2800" spc="-50"/>
              <a:t> </a:t>
            </a:r>
            <a:r>
              <a:rPr dirty="0" sz="2800"/>
              <a:t>Voice</a:t>
            </a:r>
            <a:r>
              <a:rPr dirty="0" sz="2800" spc="-45"/>
              <a:t> </a:t>
            </a:r>
            <a:r>
              <a:rPr dirty="0" sz="2800"/>
              <a:t>&amp;</a:t>
            </a:r>
            <a:r>
              <a:rPr dirty="0" sz="2800" spc="-45"/>
              <a:t> </a:t>
            </a:r>
            <a:r>
              <a:rPr dirty="0" sz="2800" spc="-10"/>
              <a:t>Personality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652819" y="1244202"/>
            <a:ext cx="7838440" cy="3152775"/>
            <a:chOff x="652819" y="1244202"/>
            <a:chExt cx="7838440" cy="3152775"/>
          </a:xfrm>
        </p:grpSpPr>
        <p:sp>
          <p:nvSpPr>
            <p:cNvPr id="5" name="object 5" descr=""/>
            <p:cNvSpPr/>
            <p:nvPr/>
          </p:nvSpPr>
          <p:spPr>
            <a:xfrm>
              <a:off x="664249" y="1255632"/>
              <a:ext cx="7815580" cy="3129915"/>
            </a:xfrm>
            <a:custGeom>
              <a:avLst/>
              <a:gdLst/>
              <a:ahLst/>
              <a:cxnLst/>
              <a:rect l="l" t="t" r="r" b="b"/>
              <a:pathLst>
                <a:path w="7815580" h="3129915">
                  <a:moveTo>
                    <a:pt x="7787017" y="0"/>
                  </a:moveTo>
                  <a:lnTo>
                    <a:pt x="28482" y="0"/>
                  </a:lnTo>
                  <a:lnTo>
                    <a:pt x="17440" y="2252"/>
                  </a:lnTo>
                  <a:lnTo>
                    <a:pt x="8381" y="8380"/>
                  </a:lnTo>
                  <a:lnTo>
                    <a:pt x="2253" y="17439"/>
                  </a:lnTo>
                  <a:lnTo>
                    <a:pt x="0" y="28486"/>
                  </a:lnTo>
                  <a:lnTo>
                    <a:pt x="0" y="3101428"/>
                  </a:lnTo>
                  <a:lnTo>
                    <a:pt x="2253" y="3112475"/>
                  </a:lnTo>
                  <a:lnTo>
                    <a:pt x="8381" y="3121534"/>
                  </a:lnTo>
                  <a:lnTo>
                    <a:pt x="17440" y="3127662"/>
                  </a:lnTo>
                  <a:lnTo>
                    <a:pt x="28482" y="3129915"/>
                  </a:lnTo>
                  <a:lnTo>
                    <a:pt x="7787017" y="3129915"/>
                  </a:lnTo>
                  <a:lnTo>
                    <a:pt x="7798058" y="3127662"/>
                  </a:lnTo>
                  <a:lnTo>
                    <a:pt x="7807118" y="3121534"/>
                  </a:lnTo>
                  <a:lnTo>
                    <a:pt x="7813249" y="3112475"/>
                  </a:lnTo>
                  <a:lnTo>
                    <a:pt x="7815503" y="3101428"/>
                  </a:lnTo>
                  <a:lnTo>
                    <a:pt x="7815503" y="28486"/>
                  </a:lnTo>
                  <a:lnTo>
                    <a:pt x="7813249" y="17439"/>
                  </a:lnTo>
                  <a:lnTo>
                    <a:pt x="7807118" y="8380"/>
                  </a:lnTo>
                  <a:lnTo>
                    <a:pt x="7798058" y="2252"/>
                  </a:lnTo>
                  <a:lnTo>
                    <a:pt x="7787017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64249" y="1255632"/>
              <a:ext cx="7815580" cy="3129915"/>
            </a:xfrm>
            <a:custGeom>
              <a:avLst/>
              <a:gdLst/>
              <a:ahLst/>
              <a:cxnLst/>
              <a:rect l="l" t="t" r="r" b="b"/>
              <a:pathLst>
                <a:path w="7815580" h="3129915">
                  <a:moveTo>
                    <a:pt x="0" y="28486"/>
                  </a:moveTo>
                  <a:lnTo>
                    <a:pt x="2253" y="17439"/>
                  </a:lnTo>
                  <a:lnTo>
                    <a:pt x="8381" y="8380"/>
                  </a:lnTo>
                  <a:lnTo>
                    <a:pt x="17440" y="2252"/>
                  </a:lnTo>
                  <a:lnTo>
                    <a:pt x="28482" y="0"/>
                  </a:lnTo>
                  <a:lnTo>
                    <a:pt x="7787017" y="0"/>
                  </a:lnTo>
                  <a:lnTo>
                    <a:pt x="7798058" y="2252"/>
                  </a:lnTo>
                  <a:lnTo>
                    <a:pt x="7807118" y="8380"/>
                  </a:lnTo>
                  <a:lnTo>
                    <a:pt x="7813249" y="17439"/>
                  </a:lnTo>
                  <a:lnTo>
                    <a:pt x="7815503" y="28486"/>
                  </a:lnTo>
                  <a:lnTo>
                    <a:pt x="7815503" y="3101428"/>
                  </a:lnTo>
                  <a:lnTo>
                    <a:pt x="7813249" y="3112475"/>
                  </a:lnTo>
                  <a:lnTo>
                    <a:pt x="7807118" y="3121534"/>
                  </a:lnTo>
                  <a:lnTo>
                    <a:pt x="7798058" y="3127662"/>
                  </a:lnTo>
                  <a:lnTo>
                    <a:pt x="7787017" y="3129915"/>
                  </a:lnTo>
                  <a:lnTo>
                    <a:pt x="28482" y="3129915"/>
                  </a:lnTo>
                  <a:lnTo>
                    <a:pt x="17440" y="3127662"/>
                  </a:lnTo>
                  <a:lnTo>
                    <a:pt x="8381" y="3121534"/>
                  </a:lnTo>
                  <a:lnTo>
                    <a:pt x="2253" y="3112475"/>
                  </a:lnTo>
                  <a:lnTo>
                    <a:pt x="0" y="3101428"/>
                  </a:lnTo>
                  <a:lnTo>
                    <a:pt x="0" y="28486"/>
                  </a:lnTo>
                  <a:close/>
                </a:path>
              </a:pathLst>
            </a:custGeom>
            <a:ln w="22860">
              <a:solidFill>
                <a:srgbClr val="D9CD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87108" y="1278495"/>
              <a:ext cx="759460" cy="3084830"/>
            </a:xfrm>
            <a:custGeom>
              <a:avLst/>
              <a:gdLst/>
              <a:ahLst/>
              <a:cxnLst/>
              <a:rect l="l" t="t" r="r" b="b"/>
              <a:pathLst>
                <a:path w="759460" h="3084829">
                  <a:moveTo>
                    <a:pt x="759256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3083560"/>
                  </a:lnTo>
                  <a:lnTo>
                    <a:pt x="469" y="3083560"/>
                  </a:lnTo>
                  <a:lnTo>
                    <a:pt x="469" y="3084830"/>
                  </a:lnTo>
                  <a:lnTo>
                    <a:pt x="758786" y="3084830"/>
                  </a:lnTo>
                  <a:lnTo>
                    <a:pt x="758786" y="3083560"/>
                  </a:lnTo>
                  <a:lnTo>
                    <a:pt x="759256" y="3083560"/>
                  </a:lnTo>
                  <a:lnTo>
                    <a:pt x="759256" y="1270"/>
                  </a:lnTo>
                  <a:lnTo>
                    <a:pt x="759256" y="0"/>
                  </a:lnTo>
                  <a:close/>
                </a:path>
              </a:pathLst>
            </a:custGeom>
            <a:solidFill>
              <a:srgbClr val="F3E7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36153" y="1468285"/>
              <a:ext cx="1450340" cy="356870"/>
            </a:xfrm>
            <a:custGeom>
              <a:avLst/>
              <a:gdLst/>
              <a:ahLst/>
              <a:cxnLst/>
              <a:rect l="l" t="t" r="r" b="b"/>
              <a:pathLst>
                <a:path w="1450339" h="356869">
                  <a:moveTo>
                    <a:pt x="1427276" y="0"/>
                  </a:moveTo>
                  <a:lnTo>
                    <a:pt x="22779" y="0"/>
                  </a:lnTo>
                  <a:lnTo>
                    <a:pt x="13948" y="1802"/>
                  </a:lnTo>
                  <a:lnTo>
                    <a:pt x="6703" y="6705"/>
                  </a:lnTo>
                  <a:lnTo>
                    <a:pt x="1801" y="13951"/>
                  </a:lnTo>
                  <a:lnTo>
                    <a:pt x="0" y="22783"/>
                  </a:lnTo>
                  <a:lnTo>
                    <a:pt x="0" y="333933"/>
                  </a:lnTo>
                  <a:lnTo>
                    <a:pt x="1801" y="342763"/>
                  </a:lnTo>
                  <a:lnTo>
                    <a:pt x="6703" y="350005"/>
                  </a:lnTo>
                  <a:lnTo>
                    <a:pt x="13948" y="354904"/>
                  </a:lnTo>
                  <a:lnTo>
                    <a:pt x="22779" y="356704"/>
                  </a:lnTo>
                  <a:lnTo>
                    <a:pt x="1427276" y="356704"/>
                  </a:lnTo>
                  <a:lnTo>
                    <a:pt x="1436108" y="354904"/>
                  </a:lnTo>
                  <a:lnTo>
                    <a:pt x="1443355" y="350005"/>
                  </a:lnTo>
                  <a:lnTo>
                    <a:pt x="1448257" y="342763"/>
                  </a:lnTo>
                  <a:lnTo>
                    <a:pt x="1450060" y="333933"/>
                  </a:lnTo>
                  <a:lnTo>
                    <a:pt x="1450060" y="22783"/>
                  </a:lnTo>
                  <a:lnTo>
                    <a:pt x="1448257" y="13951"/>
                  </a:lnTo>
                  <a:lnTo>
                    <a:pt x="1443355" y="6705"/>
                  </a:lnTo>
                  <a:lnTo>
                    <a:pt x="1436108" y="1802"/>
                  </a:lnTo>
                  <a:lnTo>
                    <a:pt x="1427276" y="0"/>
                  </a:lnTo>
                  <a:close/>
                </a:path>
              </a:pathLst>
            </a:custGeom>
            <a:solidFill>
              <a:srgbClr val="E1EB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983" y="1570672"/>
              <a:ext cx="151804" cy="15180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23453" y="1575447"/>
            <a:ext cx="6631940" cy="2601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latin typeface="Arial"/>
                <a:cs typeface="Arial"/>
              </a:rPr>
              <a:t>HOW</a:t>
            </a:r>
            <a:r>
              <a:rPr dirty="0" sz="1150" spc="-25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WE</a:t>
            </a:r>
            <a:r>
              <a:rPr dirty="0" sz="1150" spc="-2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SPEAK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Our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voice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is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warm,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welcoming,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elegant,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genuine,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blending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sophistication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39362F"/>
                </a:solidFill>
                <a:latin typeface="Arial"/>
                <a:cs typeface="Arial"/>
              </a:rPr>
              <a:t>with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approachability.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90"/>
              </a:spcBef>
              <a:buChar char="•"/>
              <a:tabLst>
                <a:tab pos="354965" algn="l"/>
              </a:tabLst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Warm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inviting,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never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pretentious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Knowledgeable</a:t>
            </a:r>
            <a:r>
              <a:rPr dirty="0" sz="14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yet</a:t>
            </a:r>
            <a:r>
              <a:rPr dirty="0" sz="14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accessible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5"/>
              </a:spcBef>
              <a:buChar char="•"/>
              <a:tabLst>
                <a:tab pos="354965" algn="l"/>
              </a:tabLst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Respectful</a:t>
            </a:r>
            <a:r>
              <a:rPr dirty="0" sz="14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of</a:t>
            </a:r>
            <a:r>
              <a:rPr dirty="0" sz="14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tradition</a:t>
            </a:r>
            <a:r>
              <a:rPr dirty="0" sz="14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with</a:t>
            </a:r>
            <a:r>
              <a:rPr dirty="0" sz="14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modern</a:t>
            </a:r>
            <a:r>
              <a:rPr dirty="0" sz="14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clarity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Sensory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evocative</a:t>
            </a:r>
            <a:r>
              <a:rPr dirty="0" sz="14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in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descriptions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52819" y="4563910"/>
            <a:ext cx="7838440" cy="3152775"/>
            <a:chOff x="652819" y="4563910"/>
            <a:chExt cx="7838440" cy="3152775"/>
          </a:xfrm>
        </p:grpSpPr>
        <p:sp>
          <p:nvSpPr>
            <p:cNvPr id="12" name="object 12" descr=""/>
            <p:cNvSpPr/>
            <p:nvPr/>
          </p:nvSpPr>
          <p:spPr>
            <a:xfrm>
              <a:off x="664249" y="4575340"/>
              <a:ext cx="7815580" cy="3129915"/>
            </a:xfrm>
            <a:custGeom>
              <a:avLst/>
              <a:gdLst/>
              <a:ahLst/>
              <a:cxnLst/>
              <a:rect l="l" t="t" r="r" b="b"/>
              <a:pathLst>
                <a:path w="7815580" h="3129915">
                  <a:moveTo>
                    <a:pt x="7787017" y="0"/>
                  </a:moveTo>
                  <a:lnTo>
                    <a:pt x="28482" y="0"/>
                  </a:lnTo>
                  <a:lnTo>
                    <a:pt x="17440" y="2252"/>
                  </a:lnTo>
                  <a:lnTo>
                    <a:pt x="8381" y="8380"/>
                  </a:lnTo>
                  <a:lnTo>
                    <a:pt x="2253" y="17439"/>
                  </a:lnTo>
                  <a:lnTo>
                    <a:pt x="0" y="28486"/>
                  </a:lnTo>
                  <a:lnTo>
                    <a:pt x="0" y="3101428"/>
                  </a:lnTo>
                  <a:lnTo>
                    <a:pt x="2253" y="3112475"/>
                  </a:lnTo>
                  <a:lnTo>
                    <a:pt x="8381" y="3121534"/>
                  </a:lnTo>
                  <a:lnTo>
                    <a:pt x="17440" y="3127662"/>
                  </a:lnTo>
                  <a:lnTo>
                    <a:pt x="28482" y="3129915"/>
                  </a:lnTo>
                  <a:lnTo>
                    <a:pt x="7787017" y="3129915"/>
                  </a:lnTo>
                  <a:lnTo>
                    <a:pt x="7798058" y="3127662"/>
                  </a:lnTo>
                  <a:lnTo>
                    <a:pt x="7807118" y="3121534"/>
                  </a:lnTo>
                  <a:lnTo>
                    <a:pt x="7813249" y="3112475"/>
                  </a:lnTo>
                  <a:lnTo>
                    <a:pt x="7815503" y="3101428"/>
                  </a:lnTo>
                  <a:lnTo>
                    <a:pt x="7815503" y="28486"/>
                  </a:lnTo>
                  <a:lnTo>
                    <a:pt x="7813249" y="17439"/>
                  </a:lnTo>
                  <a:lnTo>
                    <a:pt x="7807118" y="8380"/>
                  </a:lnTo>
                  <a:lnTo>
                    <a:pt x="7798058" y="2252"/>
                  </a:lnTo>
                  <a:lnTo>
                    <a:pt x="7787017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4249" y="4575340"/>
              <a:ext cx="7815580" cy="3129915"/>
            </a:xfrm>
            <a:custGeom>
              <a:avLst/>
              <a:gdLst/>
              <a:ahLst/>
              <a:cxnLst/>
              <a:rect l="l" t="t" r="r" b="b"/>
              <a:pathLst>
                <a:path w="7815580" h="3129915">
                  <a:moveTo>
                    <a:pt x="0" y="28486"/>
                  </a:moveTo>
                  <a:lnTo>
                    <a:pt x="2253" y="17439"/>
                  </a:lnTo>
                  <a:lnTo>
                    <a:pt x="8381" y="8380"/>
                  </a:lnTo>
                  <a:lnTo>
                    <a:pt x="17440" y="2252"/>
                  </a:lnTo>
                  <a:lnTo>
                    <a:pt x="28482" y="0"/>
                  </a:lnTo>
                  <a:lnTo>
                    <a:pt x="7787017" y="0"/>
                  </a:lnTo>
                  <a:lnTo>
                    <a:pt x="7798058" y="2252"/>
                  </a:lnTo>
                  <a:lnTo>
                    <a:pt x="7807118" y="8380"/>
                  </a:lnTo>
                  <a:lnTo>
                    <a:pt x="7813249" y="17439"/>
                  </a:lnTo>
                  <a:lnTo>
                    <a:pt x="7815503" y="28486"/>
                  </a:lnTo>
                  <a:lnTo>
                    <a:pt x="7815503" y="3101428"/>
                  </a:lnTo>
                  <a:lnTo>
                    <a:pt x="7813249" y="3112475"/>
                  </a:lnTo>
                  <a:lnTo>
                    <a:pt x="7807118" y="3121534"/>
                  </a:lnTo>
                  <a:lnTo>
                    <a:pt x="7798058" y="3127662"/>
                  </a:lnTo>
                  <a:lnTo>
                    <a:pt x="7787017" y="3129915"/>
                  </a:lnTo>
                  <a:lnTo>
                    <a:pt x="28482" y="3129915"/>
                  </a:lnTo>
                  <a:lnTo>
                    <a:pt x="17440" y="3127662"/>
                  </a:lnTo>
                  <a:lnTo>
                    <a:pt x="8381" y="3121534"/>
                  </a:lnTo>
                  <a:lnTo>
                    <a:pt x="2253" y="3112475"/>
                  </a:lnTo>
                  <a:lnTo>
                    <a:pt x="0" y="3101428"/>
                  </a:lnTo>
                  <a:lnTo>
                    <a:pt x="0" y="28486"/>
                  </a:lnTo>
                  <a:close/>
                </a:path>
              </a:pathLst>
            </a:custGeom>
            <a:ln w="22860">
              <a:solidFill>
                <a:srgbClr val="D9CD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87108" y="4598200"/>
              <a:ext cx="759460" cy="3084830"/>
            </a:xfrm>
            <a:custGeom>
              <a:avLst/>
              <a:gdLst/>
              <a:ahLst/>
              <a:cxnLst/>
              <a:rect l="l" t="t" r="r" b="b"/>
              <a:pathLst>
                <a:path w="759460" h="3084829">
                  <a:moveTo>
                    <a:pt x="759256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3083560"/>
                  </a:lnTo>
                  <a:lnTo>
                    <a:pt x="469" y="3083560"/>
                  </a:lnTo>
                  <a:lnTo>
                    <a:pt x="469" y="3084830"/>
                  </a:lnTo>
                  <a:lnTo>
                    <a:pt x="758786" y="3084830"/>
                  </a:lnTo>
                  <a:lnTo>
                    <a:pt x="758786" y="3083560"/>
                  </a:lnTo>
                  <a:lnTo>
                    <a:pt x="759256" y="3083560"/>
                  </a:lnTo>
                  <a:lnTo>
                    <a:pt x="759256" y="1270"/>
                  </a:lnTo>
                  <a:lnTo>
                    <a:pt x="759256" y="0"/>
                  </a:lnTo>
                  <a:close/>
                </a:path>
              </a:pathLst>
            </a:custGeom>
            <a:solidFill>
              <a:srgbClr val="F3E7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36153" y="4787976"/>
              <a:ext cx="1647825" cy="356870"/>
            </a:xfrm>
            <a:custGeom>
              <a:avLst/>
              <a:gdLst/>
              <a:ahLst/>
              <a:cxnLst/>
              <a:rect l="l" t="t" r="r" b="b"/>
              <a:pathLst>
                <a:path w="1647825" h="356870">
                  <a:moveTo>
                    <a:pt x="1624926" y="0"/>
                  </a:moveTo>
                  <a:lnTo>
                    <a:pt x="22779" y="0"/>
                  </a:lnTo>
                  <a:lnTo>
                    <a:pt x="13948" y="1802"/>
                  </a:lnTo>
                  <a:lnTo>
                    <a:pt x="6703" y="6705"/>
                  </a:lnTo>
                  <a:lnTo>
                    <a:pt x="1801" y="13951"/>
                  </a:lnTo>
                  <a:lnTo>
                    <a:pt x="0" y="22783"/>
                  </a:lnTo>
                  <a:lnTo>
                    <a:pt x="0" y="333933"/>
                  </a:lnTo>
                  <a:lnTo>
                    <a:pt x="1801" y="342763"/>
                  </a:lnTo>
                  <a:lnTo>
                    <a:pt x="6703" y="350005"/>
                  </a:lnTo>
                  <a:lnTo>
                    <a:pt x="13948" y="354904"/>
                  </a:lnTo>
                  <a:lnTo>
                    <a:pt x="22779" y="356704"/>
                  </a:lnTo>
                  <a:lnTo>
                    <a:pt x="1624926" y="356704"/>
                  </a:lnTo>
                  <a:lnTo>
                    <a:pt x="1633758" y="354904"/>
                  </a:lnTo>
                  <a:lnTo>
                    <a:pt x="1641005" y="350005"/>
                  </a:lnTo>
                  <a:lnTo>
                    <a:pt x="1645908" y="342763"/>
                  </a:lnTo>
                  <a:lnTo>
                    <a:pt x="1647710" y="333933"/>
                  </a:lnTo>
                  <a:lnTo>
                    <a:pt x="1647710" y="22783"/>
                  </a:lnTo>
                  <a:lnTo>
                    <a:pt x="1645908" y="13951"/>
                  </a:lnTo>
                  <a:lnTo>
                    <a:pt x="1641005" y="6705"/>
                  </a:lnTo>
                  <a:lnTo>
                    <a:pt x="1633758" y="1802"/>
                  </a:lnTo>
                  <a:lnTo>
                    <a:pt x="1624926" y="0"/>
                  </a:lnTo>
                  <a:close/>
                </a:path>
              </a:pathLst>
            </a:custGeom>
            <a:solidFill>
              <a:srgbClr val="E1EB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9983" y="4890376"/>
              <a:ext cx="151804" cy="151803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623453" y="4895138"/>
            <a:ext cx="6131560" cy="2601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100"/>
              </a:spcBef>
            </a:pPr>
            <a:r>
              <a:rPr dirty="0" sz="1150" b="1">
                <a:latin typeface="Arial"/>
                <a:cs typeface="Arial"/>
              </a:rPr>
              <a:t>OUR</a:t>
            </a:r>
            <a:r>
              <a:rPr dirty="0" sz="1150" spc="-20" b="1">
                <a:latin typeface="Arial"/>
                <a:cs typeface="Arial"/>
              </a:rPr>
              <a:t> </a:t>
            </a:r>
            <a:r>
              <a:rPr dirty="0" sz="1150" spc="-10" b="1">
                <a:latin typeface="Arial"/>
                <a:cs typeface="Arial"/>
              </a:rPr>
              <a:t>PERSONALITY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35100"/>
              </a:lnSpc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We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embody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spirit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of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39362F"/>
                </a:solidFill>
                <a:latin typeface="Arial"/>
                <a:cs typeface="Arial"/>
              </a:rPr>
              <a:t>hospitality—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gracious,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cultured,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deeply passionate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about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culinary</a:t>
            </a:r>
            <a:r>
              <a:rPr dirty="0" sz="14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artistry.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90"/>
              </a:spcBef>
              <a:buChar char="•"/>
              <a:tabLst>
                <a:tab pos="354965" algn="l"/>
              </a:tabLst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Elegant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composed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Culturally</a:t>
            </a:r>
            <a:r>
              <a:rPr dirty="0" sz="14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rooted</a:t>
            </a:r>
            <a:r>
              <a:rPr dirty="0" sz="14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proud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5"/>
              </a:spcBef>
              <a:buChar char="•"/>
              <a:tabLst>
                <a:tab pos="354965" algn="l"/>
              </a:tabLst>
            </a:pPr>
            <a:r>
              <a:rPr dirty="0" sz="1450" spc="-20">
                <a:solidFill>
                  <a:srgbClr val="39362F"/>
                </a:solidFill>
                <a:latin typeface="Arial"/>
                <a:cs typeface="Arial"/>
              </a:rPr>
              <a:t>Detail-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oriented</a:t>
            </a:r>
            <a:r>
              <a:rPr dirty="0" sz="14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thoughtful</a:t>
            </a:r>
            <a:endParaRPr sz="14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70"/>
              </a:spcBef>
              <a:buChar char="•"/>
              <a:tabLst>
                <a:tab pos="354965" algn="l"/>
              </a:tabLst>
            </a:pP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Genuine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4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39362F"/>
                </a:solidFill>
                <a:latin typeface="Arial"/>
                <a:cs typeface="Arial"/>
              </a:rPr>
              <a:t>warm-</a:t>
            </a:r>
            <a:r>
              <a:rPr dirty="0" sz="1450" spc="-10">
                <a:solidFill>
                  <a:srgbClr val="39362F"/>
                </a:solidFill>
                <a:latin typeface="Arial"/>
                <a:cs typeface="Arial"/>
              </a:rPr>
              <a:t>hearted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1048" rIns="0" bIns="0" rtlCol="0" vert="horz">
            <a:spAutoFit/>
          </a:bodyPr>
          <a:lstStyle/>
          <a:p>
            <a:pPr marL="566039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Mission</a:t>
            </a:r>
            <a:r>
              <a:rPr dirty="0" sz="3500" spc="-30"/>
              <a:t> </a:t>
            </a:r>
            <a:r>
              <a:rPr dirty="0" sz="3500"/>
              <a:t>&amp;</a:t>
            </a:r>
            <a:r>
              <a:rPr dirty="0" sz="3500" spc="-25"/>
              <a:t> </a:t>
            </a:r>
            <a:r>
              <a:rPr dirty="0" sz="3500" spc="-10"/>
              <a:t>Vision</a:t>
            </a:r>
            <a:endParaRPr sz="3500"/>
          </a:p>
        </p:txBody>
      </p:sp>
      <p:grpSp>
        <p:nvGrpSpPr>
          <p:cNvPr id="4" name="object 4" descr=""/>
          <p:cNvGrpSpPr/>
          <p:nvPr/>
        </p:nvGrpSpPr>
        <p:grpSpPr>
          <a:xfrm>
            <a:off x="6293649" y="2089429"/>
            <a:ext cx="7514590" cy="2382520"/>
            <a:chOff x="6293649" y="2089429"/>
            <a:chExt cx="7514590" cy="2382520"/>
          </a:xfrm>
        </p:grpSpPr>
        <p:sp>
          <p:nvSpPr>
            <p:cNvPr id="5" name="object 5" descr=""/>
            <p:cNvSpPr/>
            <p:nvPr/>
          </p:nvSpPr>
          <p:spPr>
            <a:xfrm>
              <a:off x="6324129" y="2104669"/>
              <a:ext cx="7468870" cy="2352040"/>
            </a:xfrm>
            <a:custGeom>
              <a:avLst/>
              <a:gdLst/>
              <a:ahLst/>
              <a:cxnLst/>
              <a:rect l="l" t="t" r="r" b="b"/>
              <a:pathLst>
                <a:path w="7468869" h="2352040">
                  <a:moveTo>
                    <a:pt x="7322261" y="0"/>
                  </a:moveTo>
                  <a:lnTo>
                    <a:pt x="146293" y="0"/>
                  </a:lnTo>
                  <a:lnTo>
                    <a:pt x="100261" y="7510"/>
                  </a:lnTo>
                  <a:lnTo>
                    <a:pt x="60128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2205304"/>
                  </a:lnTo>
                  <a:lnTo>
                    <a:pt x="7510" y="2251341"/>
                  </a:lnTo>
                  <a:lnTo>
                    <a:pt x="28382" y="2291477"/>
                  </a:lnTo>
                  <a:lnTo>
                    <a:pt x="60128" y="2323225"/>
                  </a:lnTo>
                  <a:lnTo>
                    <a:pt x="100261" y="2344097"/>
                  </a:lnTo>
                  <a:lnTo>
                    <a:pt x="146293" y="2351608"/>
                  </a:lnTo>
                  <a:lnTo>
                    <a:pt x="7322261" y="2351608"/>
                  </a:lnTo>
                  <a:lnTo>
                    <a:pt x="7368291" y="2344097"/>
                  </a:lnTo>
                  <a:lnTo>
                    <a:pt x="7408424" y="2323225"/>
                  </a:lnTo>
                  <a:lnTo>
                    <a:pt x="7440170" y="2291477"/>
                  </a:lnTo>
                  <a:lnTo>
                    <a:pt x="7461042" y="2251341"/>
                  </a:lnTo>
                  <a:lnTo>
                    <a:pt x="7468552" y="2205304"/>
                  </a:lnTo>
                  <a:lnTo>
                    <a:pt x="7468552" y="146291"/>
                  </a:lnTo>
                  <a:lnTo>
                    <a:pt x="7461042" y="100260"/>
                  </a:lnTo>
                  <a:lnTo>
                    <a:pt x="7440170" y="60128"/>
                  </a:lnTo>
                  <a:lnTo>
                    <a:pt x="7408424" y="28382"/>
                  </a:lnTo>
                  <a:lnTo>
                    <a:pt x="7368291" y="7510"/>
                  </a:lnTo>
                  <a:lnTo>
                    <a:pt x="7322261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324129" y="2104669"/>
              <a:ext cx="7468870" cy="2352040"/>
            </a:xfrm>
            <a:custGeom>
              <a:avLst/>
              <a:gdLst/>
              <a:ahLst/>
              <a:cxnLst/>
              <a:rect l="l" t="t" r="r" b="b"/>
              <a:pathLst>
                <a:path w="7468869" h="2352040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8" y="28382"/>
                  </a:lnTo>
                  <a:lnTo>
                    <a:pt x="100261" y="7510"/>
                  </a:lnTo>
                  <a:lnTo>
                    <a:pt x="146293" y="0"/>
                  </a:lnTo>
                  <a:lnTo>
                    <a:pt x="7322261" y="0"/>
                  </a:lnTo>
                  <a:lnTo>
                    <a:pt x="7368291" y="7510"/>
                  </a:lnTo>
                  <a:lnTo>
                    <a:pt x="7408424" y="28382"/>
                  </a:lnTo>
                  <a:lnTo>
                    <a:pt x="7440170" y="60128"/>
                  </a:lnTo>
                  <a:lnTo>
                    <a:pt x="7461042" y="100260"/>
                  </a:lnTo>
                  <a:lnTo>
                    <a:pt x="7468552" y="146291"/>
                  </a:lnTo>
                  <a:lnTo>
                    <a:pt x="7468552" y="2205304"/>
                  </a:lnTo>
                  <a:lnTo>
                    <a:pt x="7461042" y="2251341"/>
                  </a:lnTo>
                  <a:lnTo>
                    <a:pt x="7440170" y="2291477"/>
                  </a:lnTo>
                  <a:lnTo>
                    <a:pt x="7408424" y="2323225"/>
                  </a:lnTo>
                  <a:lnTo>
                    <a:pt x="7368291" y="2344097"/>
                  </a:lnTo>
                  <a:lnTo>
                    <a:pt x="7322261" y="2351608"/>
                  </a:lnTo>
                  <a:lnTo>
                    <a:pt x="146293" y="2351608"/>
                  </a:lnTo>
                  <a:lnTo>
                    <a:pt x="100261" y="2344097"/>
                  </a:lnTo>
                  <a:lnTo>
                    <a:pt x="60128" y="2323225"/>
                  </a:lnTo>
                  <a:lnTo>
                    <a:pt x="28382" y="2291477"/>
                  </a:lnTo>
                  <a:lnTo>
                    <a:pt x="7510" y="2251341"/>
                  </a:lnTo>
                  <a:lnTo>
                    <a:pt x="0" y="2205304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D2C5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93649" y="2104669"/>
              <a:ext cx="121920" cy="2352040"/>
            </a:xfrm>
            <a:custGeom>
              <a:avLst/>
              <a:gdLst/>
              <a:ahLst/>
              <a:cxnLst/>
              <a:rect l="l" t="t" r="r" b="b"/>
              <a:pathLst>
                <a:path w="121920" h="235204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315692"/>
                  </a:lnTo>
                  <a:lnTo>
                    <a:pt x="2840" y="2329614"/>
                  </a:lnTo>
                  <a:lnTo>
                    <a:pt x="10566" y="2341037"/>
                  </a:lnTo>
                  <a:lnTo>
                    <a:pt x="21986" y="2348766"/>
                  </a:lnTo>
                  <a:lnTo>
                    <a:pt x="35906" y="2351608"/>
                  </a:lnTo>
                  <a:lnTo>
                    <a:pt x="86013" y="2351608"/>
                  </a:lnTo>
                  <a:lnTo>
                    <a:pt x="99933" y="2348766"/>
                  </a:lnTo>
                  <a:lnTo>
                    <a:pt x="111353" y="2341037"/>
                  </a:lnTo>
                  <a:lnTo>
                    <a:pt x="119079" y="2329614"/>
                  </a:lnTo>
                  <a:lnTo>
                    <a:pt x="121919" y="2315692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D2C5B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Our</a:t>
            </a:r>
            <a:r>
              <a:rPr dirty="0" spc="-40"/>
              <a:t> </a:t>
            </a:r>
            <a:r>
              <a:rPr dirty="0" spc="-10"/>
              <a:t>Mission</a:t>
            </a:r>
          </a:p>
          <a:p>
            <a:pPr marL="354965" indent="-342265">
              <a:lnSpc>
                <a:spcPct val="100000"/>
              </a:lnSpc>
              <a:spcBef>
                <a:spcPts val="1940"/>
              </a:spcBef>
              <a:buChar char="•"/>
              <a:tabLst>
                <a:tab pos="354965" algn="l"/>
              </a:tabLst>
            </a:pPr>
            <a:r>
              <a:rPr dirty="0" sz="1850"/>
              <a:t>Preserve</a:t>
            </a:r>
            <a:r>
              <a:rPr dirty="0" sz="1850" spc="-35"/>
              <a:t> </a:t>
            </a:r>
            <a:r>
              <a:rPr dirty="0" sz="1850"/>
              <a:t>&amp;</a:t>
            </a:r>
            <a:r>
              <a:rPr dirty="0" sz="1850" spc="-30"/>
              <a:t> </a:t>
            </a:r>
            <a:r>
              <a:rPr dirty="0" sz="1850"/>
              <a:t>elevate</a:t>
            </a:r>
            <a:r>
              <a:rPr dirty="0" sz="1850" spc="-30"/>
              <a:t> </a:t>
            </a:r>
            <a:r>
              <a:rPr dirty="0" sz="1850"/>
              <a:t>authentic</a:t>
            </a:r>
            <a:r>
              <a:rPr dirty="0" sz="1850" spc="-30"/>
              <a:t> </a:t>
            </a:r>
            <a:r>
              <a:rPr dirty="0" sz="1850"/>
              <a:t>Bengali</a:t>
            </a:r>
            <a:r>
              <a:rPr dirty="0" sz="1850" spc="-35"/>
              <a:t> </a:t>
            </a:r>
            <a:r>
              <a:rPr dirty="0" sz="1850" spc="-10"/>
              <a:t>cuisine.</a:t>
            </a:r>
            <a:endParaRPr sz="1850"/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/>
              <a:t>Create</a:t>
            </a:r>
            <a:r>
              <a:rPr dirty="0" sz="1850" spc="-40"/>
              <a:t> </a:t>
            </a:r>
            <a:r>
              <a:rPr dirty="0" sz="1850"/>
              <a:t>exceptional</a:t>
            </a:r>
            <a:r>
              <a:rPr dirty="0" sz="1850" spc="-35"/>
              <a:t> </a:t>
            </a:r>
            <a:r>
              <a:rPr dirty="0" sz="1850"/>
              <a:t>dining</a:t>
            </a:r>
            <a:r>
              <a:rPr dirty="0" sz="1850" spc="-35"/>
              <a:t> </a:t>
            </a:r>
            <a:r>
              <a:rPr dirty="0" sz="1850"/>
              <a:t>experiences,</a:t>
            </a:r>
            <a:r>
              <a:rPr dirty="0" sz="1850" spc="-35"/>
              <a:t> </a:t>
            </a:r>
            <a:r>
              <a:rPr dirty="0" sz="1850"/>
              <a:t>honoring</a:t>
            </a:r>
            <a:r>
              <a:rPr dirty="0" sz="1850" spc="-35"/>
              <a:t> </a:t>
            </a:r>
            <a:r>
              <a:rPr dirty="0" sz="1850" spc="-10"/>
              <a:t>tradition.</a:t>
            </a:r>
            <a:endParaRPr sz="1850"/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/>
              <a:t>Foster</a:t>
            </a:r>
            <a:r>
              <a:rPr dirty="0" sz="1850" spc="-30"/>
              <a:t> </a:t>
            </a:r>
            <a:r>
              <a:rPr dirty="0" sz="1850"/>
              <a:t>cultural</a:t>
            </a:r>
            <a:r>
              <a:rPr dirty="0" sz="1850" spc="-30"/>
              <a:t> </a:t>
            </a:r>
            <a:r>
              <a:rPr dirty="0" sz="1850"/>
              <a:t>appreciation</a:t>
            </a:r>
            <a:r>
              <a:rPr dirty="0" sz="1850" spc="-30"/>
              <a:t> </a:t>
            </a:r>
            <a:r>
              <a:rPr dirty="0" sz="1850"/>
              <a:t>through</a:t>
            </a:r>
            <a:r>
              <a:rPr dirty="0" sz="1850" spc="-25"/>
              <a:t> </a:t>
            </a:r>
            <a:r>
              <a:rPr dirty="0" sz="1850" spc="-10"/>
              <a:t>food.</a:t>
            </a:r>
            <a:endParaRPr sz="1850"/>
          </a:p>
        </p:txBody>
      </p:sp>
      <p:grpSp>
        <p:nvGrpSpPr>
          <p:cNvPr id="9" name="object 9" descr=""/>
          <p:cNvGrpSpPr/>
          <p:nvPr/>
        </p:nvGrpSpPr>
        <p:grpSpPr>
          <a:xfrm>
            <a:off x="6293649" y="4680343"/>
            <a:ext cx="7514590" cy="2382520"/>
            <a:chOff x="6293649" y="4680343"/>
            <a:chExt cx="7514590" cy="2382520"/>
          </a:xfrm>
        </p:grpSpPr>
        <p:sp>
          <p:nvSpPr>
            <p:cNvPr id="10" name="object 10" descr=""/>
            <p:cNvSpPr/>
            <p:nvPr/>
          </p:nvSpPr>
          <p:spPr>
            <a:xfrm>
              <a:off x="6324129" y="4695583"/>
              <a:ext cx="7468870" cy="2352040"/>
            </a:xfrm>
            <a:custGeom>
              <a:avLst/>
              <a:gdLst/>
              <a:ahLst/>
              <a:cxnLst/>
              <a:rect l="l" t="t" r="r" b="b"/>
              <a:pathLst>
                <a:path w="7468869" h="2352040">
                  <a:moveTo>
                    <a:pt x="7322261" y="0"/>
                  </a:moveTo>
                  <a:lnTo>
                    <a:pt x="146293" y="0"/>
                  </a:lnTo>
                  <a:lnTo>
                    <a:pt x="100261" y="7510"/>
                  </a:lnTo>
                  <a:lnTo>
                    <a:pt x="60128" y="28382"/>
                  </a:lnTo>
                  <a:lnTo>
                    <a:pt x="28382" y="60128"/>
                  </a:lnTo>
                  <a:lnTo>
                    <a:pt x="7510" y="100260"/>
                  </a:lnTo>
                  <a:lnTo>
                    <a:pt x="0" y="146291"/>
                  </a:lnTo>
                  <a:lnTo>
                    <a:pt x="0" y="2205304"/>
                  </a:lnTo>
                  <a:lnTo>
                    <a:pt x="7510" y="2251341"/>
                  </a:lnTo>
                  <a:lnTo>
                    <a:pt x="28382" y="2291477"/>
                  </a:lnTo>
                  <a:lnTo>
                    <a:pt x="60128" y="2323225"/>
                  </a:lnTo>
                  <a:lnTo>
                    <a:pt x="100261" y="2344097"/>
                  </a:lnTo>
                  <a:lnTo>
                    <a:pt x="146293" y="2351608"/>
                  </a:lnTo>
                  <a:lnTo>
                    <a:pt x="7322261" y="2351608"/>
                  </a:lnTo>
                  <a:lnTo>
                    <a:pt x="7368291" y="2344097"/>
                  </a:lnTo>
                  <a:lnTo>
                    <a:pt x="7408424" y="2323225"/>
                  </a:lnTo>
                  <a:lnTo>
                    <a:pt x="7440170" y="2291477"/>
                  </a:lnTo>
                  <a:lnTo>
                    <a:pt x="7461042" y="2251341"/>
                  </a:lnTo>
                  <a:lnTo>
                    <a:pt x="7468552" y="2205304"/>
                  </a:lnTo>
                  <a:lnTo>
                    <a:pt x="7468552" y="146291"/>
                  </a:lnTo>
                  <a:lnTo>
                    <a:pt x="7461042" y="100260"/>
                  </a:lnTo>
                  <a:lnTo>
                    <a:pt x="7440170" y="60128"/>
                  </a:lnTo>
                  <a:lnTo>
                    <a:pt x="7408424" y="28382"/>
                  </a:lnTo>
                  <a:lnTo>
                    <a:pt x="7368291" y="7510"/>
                  </a:lnTo>
                  <a:lnTo>
                    <a:pt x="7322261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24129" y="4695583"/>
              <a:ext cx="7468870" cy="2352040"/>
            </a:xfrm>
            <a:custGeom>
              <a:avLst/>
              <a:gdLst/>
              <a:ahLst/>
              <a:cxnLst/>
              <a:rect l="l" t="t" r="r" b="b"/>
              <a:pathLst>
                <a:path w="7468869" h="2352040">
                  <a:moveTo>
                    <a:pt x="0" y="146291"/>
                  </a:moveTo>
                  <a:lnTo>
                    <a:pt x="7510" y="100260"/>
                  </a:lnTo>
                  <a:lnTo>
                    <a:pt x="28382" y="60128"/>
                  </a:lnTo>
                  <a:lnTo>
                    <a:pt x="60128" y="28382"/>
                  </a:lnTo>
                  <a:lnTo>
                    <a:pt x="100261" y="7510"/>
                  </a:lnTo>
                  <a:lnTo>
                    <a:pt x="146293" y="0"/>
                  </a:lnTo>
                  <a:lnTo>
                    <a:pt x="7322261" y="0"/>
                  </a:lnTo>
                  <a:lnTo>
                    <a:pt x="7368291" y="7510"/>
                  </a:lnTo>
                  <a:lnTo>
                    <a:pt x="7408424" y="28382"/>
                  </a:lnTo>
                  <a:lnTo>
                    <a:pt x="7440170" y="60128"/>
                  </a:lnTo>
                  <a:lnTo>
                    <a:pt x="7461042" y="100260"/>
                  </a:lnTo>
                  <a:lnTo>
                    <a:pt x="7468552" y="146291"/>
                  </a:lnTo>
                  <a:lnTo>
                    <a:pt x="7468552" y="2205304"/>
                  </a:lnTo>
                  <a:lnTo>
                    <a:pt x="7461042" y="2251341"/>
                  </a:lnTo>
                  <a:lnTo>
                    <a:pt x="7440170" y="2291477"/>
                  </a:lnTo>
                  <a:lnTo>
                    <a:pt x="7408424" y="2323225"/>
                  </a:lnTo>
                  <a:lnTo>
                    <a:pt x="7368291" y="2344097"/>
                  </a:lnTo>
                  <a:lnTo>
                    <a:pt x="7322261" y="2351608"/>
                  </a:lnTo>
                  <a:lnTo>
                    <a:pt x="146293" y="2351608"/>
                  </a:lnTo>
                  <a:lnTo>
                    <a:pt x="100261" y="2344097"/>
                  </a:lnTo>
                  <a:lnTo>
                    <a:pt x="60128" y="2323225"/>
                  </a:lnTo>
                  <a:lnTo>
                    <a:pt x="28382" y="2291477"/>
                  </a:lnTo>
                  <a:lnTo>
                    <a:pt x="7510" y="2251341"/>
                  </a:lnTo>
                  <a:lnTo>
                    <a:pt x="0" y="2205304"/>
                  </a:lnTo>
                  <a:lnTo>
                    <a:pt x="0" y="146291"/>
                  </a:lnTo>
                  <a:close/>
                </a:path>
              </a:pathLst>
            </a:custGeom>
            <a:ln w="30479">
              <a:solidFill>
                <a:srgbClr val="D2C5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93649" y="4695583"/>
              <a:ext cx="121920" cy="2352040"/>
            </a:xfrm>
            <a:custGeom>
              <a:avLst/>
              <a:gdLst/>
              <a:ahLst/>
              <a:cxnLst/>
              <a:rect l="l" t="t" r="r" b="b"/>
              <a:pathLst>
                <a:path w="121920" h="2352040">
                  <a:moveTo>
                    <a:pt x="86013" y="0"/>
                  </a:moveTo>
                  <a:lnTo>
                    <a:pt x="35906" y="0"/>
                  </a:lnTo>
                  <a:lnTo>
                    <a:pt x="21986" y="2839"/>
                  </a:lnTo>
                  <a:lnTo>
                    <a:pt x="10566" y="10564"/>
                  </a:lnTo>
                  <a:lnTo>
                    <a:pt x="2840" y="21983"/>
                  </a:lnTo>
                  <a:lnTo>
                    <a:pt x="0" y="35902"/>
                  </a:lnTo>
                  <a:lnTo>
                    <a:pt x="0" y="2315692"/>
                  </a:lnTo>
                  <a:lnTo>
                    <a:pt x="2840" y="2329614"/>
                  </a:lnTo>
                  <a:lnTo>
                    <a:pt x="10566" y="2341037"/>
                  </a:lnTo>
                  <a:lnTo>
                    <a:pt x="21986" y="2348766"/>
                  </a:lnTo>
                  <a:lnTo>
                    <a:pt x="35906" y="2351608"/>
                  </a:lnTo>
                  <a:lnTo>
                    <a:pt x="86013" y="2351608"/>
                  </a:lnTo>
                  <a:lnTo>
                    <a:pt x="99933" y="2348766"/>
                  </a:lnTo>
                  <a:lnTo>
                    <a:pt x="111353" y="2341037"/>
                  </a:lnTo>
                  <a:lnTo>
                    <a:pt x="119079" y="2329614"/>
                  </a:lnTo>
                  <a:lnTo>
                    <a:pt x="121919" y="2315692"/>
                  </a:lnTo>
                  <a:lnTo>
                    <a:pt x="121919" y="35902"/>
                  </a:lnTo>
                  <a:lnTo>
                    <a:pt x="119079" y="21983"/>
                  </a:lnTo>
                  <a:lnTo>
                    <a:pt x="111353" y="10564"/>
                  </a:lnTo>
                  <a:lnTo>
                    <a:pt x="99933" y="2839"/>
                  </a:lnTo>
                  <a:lnTo>
                    <a:pt x="86013" y="0"/>
                  </a:lnTo>
                  <a:close/>
                </a:path>
              </a:pathLst>
            </a:custGeom>
            <a:solidFill>
              <a:srgbClr val="D2C5B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672656" y="4960746"/>
            <a:ext cx="5734050" cy="1822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39362F"/>
                </a:solidFill>
                <a:latin typeface="Arial"/>
                <a:cs typeface="Arial"/>
              </a:rPr>
              <a:t>Our</a:t>
            </a:r>
            <a:r>
              <a:rPr dirty="0" sz="22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39362F"/>
                </a:solidFill>
                <a:latin typeface="Arial"/>
                <a:cs typeface="Arial"/>
              </a:rPr>
              <a:t>Vision</a:t>
            </a:r>
            <a:endParaRPr sz="22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940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Become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premier</a:t>
            </a:r>
            <a:r>
              <a:rPr dirty="0" sz="185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fine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dining</a:t>
            </a:r>
            <a:r>
              <a:rPr dirty="0" sz="185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destination.</a:t>
            </a:r>
            <a:endParaRPr sz="18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Known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for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culinary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heritage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&amp;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impeccable</a:t>
            </a:r>
            <a:r>
              <a:rPr dirty="0" sz="185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quality.</a:t>
            </a:r>
            <a:endParaRPr sz="185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5"/>
              </a:spcBef>
              <a:buChar char="•"/>
              <a:tabLst>
                <a:tab pos="354965" algn="l"/>
              </a:tabLst>
            </a:pP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Connect</a:t>
            </a:r>
            <a:r>
              <a:rPr dirty="0" sz="18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guests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to</a:t>
            </a:r>
            <a:r>
              <a:rPr dirty="0" sz="18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Kolkata's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rich</a:t>
            </a:r>
            <a:r>
              <a:rPr dirty="0" sz="185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39362F"/>
                </a:solidFill>
                <a:latin typeface="Arial"/>
                <a:cs typeface="Arial"/>
              </a:rPr>
              <a:t>cultural</a:t>
            </a:r>
            <a:r>
              <a:rPr dirty="0" sz="18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39362F"/>
                </a:solidFill>
                <a:latin typeface="Arial"/>
                <a:cs typeface="Arial"/>
              </a:rPr>
              <a:t>tapestry.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dirty="0" sz="3050"/>
              <a:t>Core</a:t>
            </a:r>
            <a:r>
              <a:rPr dirty="0" sz="3050" spc="-85"/>
              <a:t> </a:t>
            </a:r>
            <a:r>
              <a:rPr dirty="0" sz="3050" spc="-10"/>
              <a:t>Values</a:t>
            </a:r>
            <a:endParaRPr sz="30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353" y="1570913"/>
            <a:ext cx="207764" cy="207759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27353" y="1875231"/>
            <a:ext cx="3740785" cy="22860"/>
          </a:xfrm>
          <a:custGeom>
            <a:avLst/>
            <a:gdLst/>
            <a:ahLst/>
            <a:cxnLst/>
            <a:rect l="l" t="t" r="r" b="b"/>
            <a:pathLst>
              <a:path w="3740785" h="22860">
                <a:moveTo>
                  <a:pt x="3740708" y="0"/>
                </a:moveTo>
                <a:lnTo>
                  <a:pt x="0" y="0"/>
                </a:lnTo>
                <a:lnTo>
                  <a:pt x="0" y="22859"/>
                </a:lnTo>
                <a:lnTo>
                  <a:pt x="3740708" y="22859"/>
                </a:lnTo>
                <a:lnTo>
                  <a:pt x="3740708" y="0"/>
                </a:lnTo>
                <a:close/>
              </a:path>
            </a:pathLst>
          </a:custGeom>
          <a:solidFill>
            <a:srgbClr val="385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14653" y="2022208"/>
            <a:ext cx="3650615" cy="1431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39362F"/>
                </a:solidFill>
                <a:latin typeface="Arial"/>
                <a:cs typeface="Arial"/>
              </a:rPr>
              <a:t>Authenticity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5400"/>
              </a:lnSpc>
              <a:spcBef>
                <a:spcPts val="995"/>
              </a:spcBef>
            </a:pP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Honoring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traditional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recipes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cooking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methods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preserve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genuine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Bengali flavors.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5822" y="1570913"/>
            <a:ext cx="207764" cy="20775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675822" y="1875231"/>
            <a:ext cx="3741420" cy="22860"/>
          </a:xfrm>
          <a:custGeom>
            <a:avLst/>
            <a:gdLst/>
            <a:ahLst/>
            <a:cxnLst/>
            <a:rect l="l" t="t" r="r" b="b"/>
            <a:pathLst>
              <a:path w="3741420" h="22860">
                <a:moveTo>
                  <a:pt x="3740823" y="0"/>
                </a:moveTo>
                <a:lnTo>
                  <a:pt x="0" y="0"/>
                </a:lnTo>
                <a:lnTo>
                  <a:pt x="0" y="22859"/>
                </a:lnTo>
                <a:lnTo>
                  <a:pt x="3740823" y="22859"/>
                </a:lnTo>
                <a:lnTo>
                  <a:pt x="3740823" y="0"/>
                </a:lnTo>
                <a:close/>
              </a:path>
            </a:pathLst>
          </a:custGeom>
          <a:solidFill>
            <a:srgbClr val="385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663122" y="2022208"/>
            <a:ext cx="3535045" cy="1431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39362F"/>
                </a:solidFill>
                <a:latin typeface="Arial"/>
                <a:cs typeface="Arial"/>
              </a:rPr>
              <a:t>Excellence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5400"/>
              </a:lnSpc>
              <a:spcBef>
                <a:spcPts val="995"/>
              </a:spcBef>
            </a:pP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Unwavering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commitment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to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highest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quality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in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every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ingredient</a:t>
            </a:r>
            <a:r>
              <a:rPr dirty="0" sz="160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and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preparation.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353" y="3841915"/>
            <a:ext cx="207764" cy="207759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727353" y="4146232"/>
            <a:ext cx="3740785" cy="22860"/>
          </a:xfrm>
          <a:custGeom>
            <a:avLst/>
            <a:gdLst/>
            <a:ahLst/>
            <a:cxnLst/>
            <a:rect l="l" t="t" r="r" b="b"/>
            <a:pathLst>
              <a:path w="3740785" h="22860">
                <a:moveTo>
                  <a:pt x="3740708" y="0"/>
                </a:moveTo>
                <a:lnTo>
                  <a:pt x="0" y="0"/>
                </a:lnTo>
                <a:lnTo>
                  <a:pt x="0" y="22859"/>
                </a:lnTo>
                <a:lnTo>
                  <a:pt x="3740708" y="22859"/>
                </a:lnTo>
                <a:lnTo>
                  <a:pt x="3740708" y="0"/>
                </a:lnTo>
                <a:close/>
              </a:path>
            </a:pathLst>
          </a:custGeom>
          <a:solidFill>
            <a:srgbClr val="385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14653" y="4293209"/>
            <a:ext cx="113728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39362F"/>
                </a:solidFill>
                <a:latin typeface="Arial"/>
                <a:cs typeface="Arial"/>
              </a:rPr>
              <a:t>Hospitality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4653" y="4709071"/>
            <a:ext cx="367157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Welcoming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every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guest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with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warmth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genuine</a:t>
            </a:r>
            <a:r>
              <a:rPr dirty="0" sz="160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care,</a:t>
            </a:r>
            <a:r>
              <a:rPr dirty="0" sz="160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creating</a:t>
            </a:r>
            <a:r>
              <a:rPr dirty="0" sz="160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comfort</a:t>
            </a:r>
            <a:r>
              <a:rPr dirty="0" sz="160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and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belonging.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75822" y="3841915"/>
            <a:ext cx="207764" cy="207759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4675822" y="4146232"/>
            <a:ext cx="3741420" cy="22860"/>
          </a:xfrm>
          <a:custGeom>
            <a:avLst/>
            <a:gdLst/>
            <a:ahLst/>
            <a:cxnLst/>
            <a:rect l="l" t="t" r="r" b="b"/>
            <a:pathLst>
              <a:path w="3741420" h="22860">
                <a:moveTo>
                  <a:pt x="3740823" y="0"/>
                </a:moveTo>
                <a:lnTo>
                  <a:pt x="0" y="0"/>
                </a:lnTo>
                <a:lnTo>
                  <a:pt x="0" y="22859"/>
                </a:lnTo>
                <a:lnTo>
                  <a:pt x="3740823" y="22859"/>
                </a:lnTo>
                <a:lnTo>
                  <a:pt x="3740823" y="0"/>
                </a:lnTo>
                <a:close/>
              </a:path>
            </a:pathLst>
          </a:custGeom>
          <a:solidFill>
            <a:srgbClr val="385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663122" y="4293209"/>
            <a:ext cx="180721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39362F"/>
                </a:solidFill>
                <a:latin typeface="Arial"/>
                <a:cs typeface="Arial"/>
              </a:rPr>
              <a:t>Cultural</a:t>
            </a:r>
            <a:r>
              <a:rPr dirty="0" sz="1900" spc="-10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39362F"/>
                </a:solidFill>
                <a:latin typeface="Arial"/>
                <a:cs typeface="Arial"/>
              </a:rPr>
              <a:t>Respect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663122" y="4709071"/>
            <a:ext cx="333375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Celebrating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honoring</a:t>
            </a:r>
            <a:r>
              <a:rPr dirty="0" sz="16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Bengali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heritage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with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reverence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pride</a:t>
            </a:r>
            <a:r>
              <a:rPr dirty="0" sz="16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39362F"/>
                </a:solidFill>
                <a:latin typeface="Arial"/>
                <a:cs typeface="Arial"/>
              </a:rPr>
              <a:t>for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each</a:t>
            </a:r>
            <a:r>
              <a:rPr dirty="0" sz="160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tradition.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7353" y="6112903"/>
            <a:ext cx="207764" cy="207759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727353" y="6417233"/>
            <a:ext cx="7689850" cy="22860"/>
          </a:xfrm>
          <a:custGeom>
            <a:avLst/>
            <a:gdLst/>
            <a:ahLst/>
            <a:cxnLst/>
            <a:rect l="l" t="t" r="r" b="b"/>
            <a:pathLst>
              <a:path w="7689850" h="22860">
                <a:moveTo>
                  <a:pt x="7689291" y="0"/>
                </a:moveTo>
                <a:lnTo>
                  <a:pt x="0" y="0"/>
                </a:lnTo>
                <a:lnTo>
                  <a:pt x="0" y="22859"/>
                </a:lnTo>
                <a:lnTo>
                  <a:pt x="7689291" y="22859"/>
                </a:lnTo>
                <a:lnTo>
                  <a:pt x="7689291" y="0"/>
                </a:lnTo>
                <a:close/>
              </a:path>
            </a:pathLst>
          </a:custGeom>
          <a:solidFill>
            <a:srgbClr val="385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714653" y="6564210"/>
            <a:ext cx="7181850" cy="771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39362F"/>
                </a:solidFill>
                <a:latin typeface="Arial"/>
                <a:cs typeface="Arial"/>
              </a:rPr>
              <a:t>Thoughtful</a:t>
            </a:r>
            <a:r>
              <a:rPr dirty="0" sz="1900" spc="-114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39362F"/>
                </a:solidFill>
                <a:latin typeface="Arial"/>
                <a:cs typeface="Arial"/>
              </a:rPr>
              <a:t>Innovation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Embracing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modern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presentation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refinement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while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deeply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rooted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39362F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39362F"/>
                </a:solidFill>
                <a:latin typeface="Arial"/>
                <a:cs typeface="Arial"/>
              </a:rPr>
              <a:t>tradition.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1285" y="717363"/>
            <a:ext cx="2190750" cy="474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50"/>
              <a:t>Color </a:t>
            </a:r>
            <a:r>
              <a:rPr dirty="0" sz="2950" spc="-10"/>
              <a:t>Palette</a:t>
            </a:r>
            <a:endParaRPr sz="2950"/>
          </a:p>
        </p:txBody>
      </p:sp>
      <p:sp>
        <p:nvSpPr>
          <p:cNvPr id="4" name="object 4" descr=""/>
          <p:cNvSpPr txBox="1"/>
          <p:nvPr/>
        </p:nvSpPr>
        <p:spPr>
          <a:xfrm>
            <a:off x="6171285" y="1474990"/>
            <a:ext cx="731774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Our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palette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evokes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culture: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earthy,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refined,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inviting.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It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reflects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9362F"/>
                </a:solidFill>
                <a:latin typeface="Arial"/>
                <a:cs typeface="Arial"/>
              </a:rPr>
              <a:t>traditional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spices,</a:t>
            </a:r>
            <a:r>
              <a:rPr dirty="0" sz="15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handcrafted</a:t>
            </a:r>
            <a:r>
              <a:rPr dirty="0" sz="15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textiles,</a:t>
            </a:r>
            <a:r>
              <a:rPr dirty="0" sz="15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5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heritage</a:t>
            </a:r>
            <a:r>
              <a:rPr dirty="0" sz="15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9362F"/>
                </a:solidFill>
                <a:latin typeface="Arial"/>
                <a:cs typeface="Arial"/>
              </a:rPr>
              <a:t>architecture.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172555" y="2342311"/>
            <a:ext cx="3797935" cy="1964055"/>
            <a:chOff x="6172555" y="2342311"/>
            <a:chExt cx="3797935" cy="1964055"/>
          </a:xfrm>
        </p:grpSpPr>
        <p:sp>
          <p:nvSpPr>
            <p:cNvPr id="6" name="object 6" descr=""/>
            <p:cNvSpPr/>
            <p:nvPr/>
          </p:nvSpPr>
          <p:spPr>
            <a:xfrm>
              <a:off x="6183985" y="2353741"/>
              <a:ext cx="3775075" cy="1941195"/>
            </a:xfrm>
            <a:custGeom>
              <a:avLst/>
              <a:gdLst/>
              <a:ahLst/>
              <a:cxnLst/>
              <a:rect l="l" t="t" r="r" b="b"/>
              <a:pathLst>
                <a:path w="3775075" h="1941195">
                  <a:moveTo>
                    <a:pt x="3744849" y="0"/>
                  </a:moveTo>
                  <a:lnTo>
                    <a:pt x="29906" y="0"/>
                  </a:lnTo>
                  <a:lnTo>
                    <a:pt x="18312" y="2365"/>
                  </a:lnTo>
                  <a:lnTo>
                    <a:pt x="8800" y="8801"/>
                  </a:lnTo>
                  <a:lnTo>
                    <a:pt x="2365" y="18313"/>
                  </a:lnTo>
                  <a:lnTo>
                    <a:pt x="0" y="29908"/>
                  </a:lnTo>
                  <a:lnTo>
                    <a:pt x="0" y="1910816"/>
                  </a:lnTo>
                  <a:lnTo>
                    <a:pt x="2365" y="1922406"/>
                  </a:lnTo>
                  <a:lnTo>
                    <a:pt x="8800" y="1931919"/>
                  </a:lnTo>
                  <a:lnTo>
                    <a:pt x="18312" y="1938357"/>
                  </a:lnTo>
                  <a:lnTo>
                    <a:pt x="29906" y="1940725"/>
                  </a:lnTo>
                  <a:lnTo>
                    <a:pt x="3744849" y="1940725"/>
                  </a:lnTo>
                  <a:lnTo>
                    <a:pt x="3756444" y="1938357"/>
                  </a:lnTo>
                  <a:lnTo>
                    <a:pt x="3765956" y="1931919"/>
                  </a:lnTo>
                  <a:lnTo>
                    <a:pt x="3772391" y="1922406"/>
                  </a:lnTo>
                  <a:lnTo>
                    <a:pt x="3774757" y="1910816"/>
                  </a:lnTo>
                  <a:lnTo>
                    <a:pt x="3774757" y="29908"/>
                  </a:lnTo>
                  <a:lnTo>
                    <a:pt x="3772391" y="18313"/>
                  </a:lnTo>
                  <a:lnTo>
                    <a:pt x="3765956" y="8801"/>
                  </a:lnTo>
                  <a:lnTo>
                    <a:pt x="3756444" y="2365"/>
                  </a:lnTo>
                  <a:lnTo>
                    <a:pt x="3744849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83985" y="2353741"/>
              <a:ext cx="3775075" cy="1941195"/>
            </a:xfrm>
            <a:custGeom>
              <a:avLst/>
              <a:gdLst/>
              <a:ahLst/>
              <a:cxnLst/>
              <a:rect l="l" t="t" r="r" b="b"/>
              <a:pathLst>
                <a:path w="3775075" h="1941195">
                  <a:moveTo>
                    <a:pt x="0" y="29908"/>
                  </a:moveTo>
                  <a:lnTo>
                    <a:pt x="2365" y="18313"/>
                  </a:lnTo>
                  <a:lnTo>
                    <a:pt x="8800" y="8801"/>
                  </a:lnTo>
                  <a:lnTo>
                    <a:pt x="18312" y="2365"/>
                  </a:lnTo>
                  <a:lnTo>
                    <a:pt x="29906" y="0"/>
                  </a:lnTo>
                  <a:lnTo>
                    <a:pt x="3744849" y="0"/>
                  </a:lnTo>
                  <a:lnTo>
                    <a:pt x="3756444" y="2365"/>
                  </a:lnTo>
                  <a:lnTo>
                    <a:pt x="3765956" y="8801"/>
                  </a:lnTo>
                  <a:lnTo>
                    <a:pt x="3772391" y="18313"/>
                  </a:lnTo>
                  <a:lnTo>
                    <a:pt x="3774757" y="29908"/>
                  </a:lnTo>
                  <a:lnTo>
                    <a:pt x="3774757" y="1910816"/>
                  </a:lnTo>
                  <a:lnTo>
                    <a:pt x="3772391" y="1922406"/>
                  </a:lnTo>
                  <a:lnTo>
                    <a:pt x="3765956" y="1931919"/>
                  </a:lnTo>
                  <a:lnTo>
                    <a:pt x="3756444" y="1938357"/>
                  </a:lnTo>
                  <a:lnTo>
                    <a:pt x="3744849" y="1940725"/>
                  </a:lnTo>
                  <a:lnTo>
                    <a:pt x="29906" y="1940725"/>
                  </a:lnTo>
                  <a:lnTo>
                    <a:pt x="18312" y="1938357"/>
                  </a:lnTo>
                  <a:lnTo>
                    <a:pt x="8800" y="1931919"/>
                  </a:lnTo>
                  <a:lnTo>
                    <a:pt x="2365" y="1922406"/>
                  </a:lnTo>
                  <a:lnTo>
                    <a:pt x="0" y="1910816"/>
                  </a:lnTo>
                  <a:lnTo>
                    <a:pt x="0" y="29908"/>
                  </a:lnTo>
                  <a:close/>
                </a:path>
              </a:pathLst>
            </a:custGeom>
            <a:ln w="22860">
              <a:solidFill>
                <a:srgbClr val="D2C5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393459" y="2576156"/>
            <a:ext cx="1232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9362F"/>
                </a:solidFill>
                <a:latin typeface="Arial"/>
                <a:cs typeface="Arial"/>
              </a:rPr>
              <a:t>Warm</a:t>
            </a:r>
            <a:r>
              <a:rPr dirty="0" sz="180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39362F"/>
                </a:solidFill>
                <a:latin typeface="Arial"/>
                <a:cs typeface="Arial"/>
              </a:rPr>
              <a:t>Sand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06159" y="2988589"/>
            <a:ext cx="860425" cy="317500"/>
          </a:xfrm>
          <a:prstGeom prst="rect">
            <a:avLst/>
          </a:prstGeom>
          <a:solidFill>
            <a:srgbClr val="F0E8DA"/>
          </a:solidFill>
        </p:spPr>
        <p:txBody>
          <a:bodyPr wrap="square" lIns="0" tIns="698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550" spc="-50">
                <a:solidFill>
                  <a:srgbClr val="39362F"/>
                </a:solidFill>
                <a:latin typeface="Lucida Sans"/>
                <a:cs typeface="Lucida Sans"/>
              </a:rPr>
              <a:t>#D3C5B6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93459" y="3417735"/>
            <a:ext cx="3110230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Primary</a:t>
            </a:r>
            <a:r>
              <a:rPr dirty="0" sz="15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brand</a:t>
            </a:r>
            <a:r>
              <a:rPr dirty="0" sz="15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color</a:t>
            </a:r>
            <a:r>
              <a:rPr dirty="0" sz="155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for</a:t>
            </a:r>
            <a:r>
              <a:rPr dirty="0" sz="155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warmth</a:t>
            </a:r>
            <a:r>
              <a:rPr dirty="0" sz="155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39362F"/>
                </a:solidFill>
                <a:latin typeface="Arial"/>
                <a:cs typeface="Arial"/>
              </a:rPr>
              <a:t>and </a:t>
            </a:r>
            <a:r>
              <a:rPr dirty="0" sz="1550" spc="-10">
                <a:solidFill>
                  <a:srgbClr val="39362F"/>
                </a:solidFill>
                <a:latin typeface="Arial"/>
                <a:cs typeface="Arial"/>
              </a:rPr>
              <a:t>tradition.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0146627" y="2342311"/>
            <a:ext cx="3797935" cy="1964055"/>
            <a:chOff x="10146627" y="2342311"/>
            <a:chExt cx="3797935" cy="1964055"/>
          </a:xfrm>
        </p:grpSpPr>
        <p:sp>
          <p:nvSpPr>
            <p:cNvPr id="12" name="object 12" descr=""/>
            <p:cNvSpPr/>
            <p:nvPr/>
          </p:nvSpPr>
          <p:spPr>
            <a:xfrm>
              <a:off x="10158057" y="2353741"/>
              <a:ext cx="3775075" cy="1941195"/>
            </a:xfrm>
            <a:custGeom>
              <a:avLst/>
              <a:gdLst/>
              <a:ahLst/>
              <a:cxnLst/>
              <a:rect l="l" t="t" r="r" b="b"/>
              <a:pathLst>
                <a:path w="3775075" h="1941195">
                  <a:moveTo>
                    <a:pt x="3744849" y="0"/>
                  </a:moveTo>
                  <a:lnTo>
                    <a:pt x="29906" y="0"/>
                  </a:lnTo>
                  <a:lnTo>
                    <a:pt x="18312" y="2365"/>
                  </a:lnTo>
                  <a:lnTo>
                    <a:pt x="8800" y="8801"/>
                  </a:lnTo>
                  <a:lnTo>
                    <a:pt x="2365" y="18313"/>
                  </a:lnTo>
                  <a:lnTo>
                    <a:pt x="0" y="29908"/>
                  </a:lnTo>
                  <a:lnTo>
                    <a:pt x="0" y="1910816"/>
                  </a:lnTo>
                  <a:lnTo>
                    <a:pt x="2365" y="1922406"/>
                  </a:lnTo>
                  <a:lnTo>
                    <a:pt x="8800" y="1931919"/>
                  </a:lnTo>
                  <a:lnTo>
                    <a:pt x="18312" y="1938357"/>
                  </a:lnTo>
                  <a:lnTo>
                    <a:pt x="29906" y="1940725"/>
                  </a:lnTo>
                  <a:lnTo>
                    <a:pt x="3744849" y="1940725"/>
                  </a:lnTo>
                  <a:lnTo>
                    <a:pt x="3756444" y="1938357"/>
                  </a:lnTo>
                  <a:lnTo>
                    <a:pt x="3765956" y="1931919"/>
                  </a:lnTo>
                  <a:lnTo>
                    <a:pt x="3772391" y="1922406"/>
                  </a:lnTo>
                  <a:lnTo>
                    <a:pt x="3774757" y="1910816"/>
                  </a:lnTo>
                  <a:lnTo>
                    <a:pt x="3774757" y="29908"/>
                  </a:lnTo>
                  <a:lnTo>
                    <a:pt x="3772391" y="18313"/>
                  </a:lnTo>
                  <a:lnTo>
                    <a:pt x="3765956" y="8801"/>
                  </a:lnTo>
                  <a:lnTo>
                    <a:pt x="3756444" y="2365"/>
                  </a:lnTo>
                  <a:lnTo>
                    <a:pt x="3744849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158057" y="2353741"/>
              <a:ext cx="3775075" cy="1941195"/>
            </a:xfrm>
            <a:custGeom>
              <a:avLst/>
              <a:gdLst/>
              <a:ahLst/>
              <a:cxnLst/>
              <a:rect l="l" t="t" r="r" b="b"/>
              <a:pathLst>
                <a:path w="3775075" h="1941195">
                  <a:moveTo>
                    <a:pt x="0" y="29908"/>
                  </a:moveTo>
                  <a:lnTo>
                    <a:pt x="2365" y="18313"/>
                  </a:lnTo>
                  <a:lnTo>
                    <a:pt x="8800" y="8801"/>
                  </a:lnTo>
                  <a:lnTo>
                    <a:pt x="18312" y="2365"/>
                  </a:lnTo>
                  <a:lnTo>
                    <a:pt x="29906" y="0"/>
                  </a:lnTo>
                  <a:lnTo>
                    <a:pt x="3744849" y="0"/>
                  </a:lnTo>
                  <a:lnTo>
                    <a:pt x="3756444" y="2365"/>
                  </a:lnTo>
                  <a:lnTo>
                    <a:pt x="3765956" y="8801"/>
                  </a:lnTo>
                  <a:lnTo>
                    <a:pt x="3772391" y="18313"/>
                  </a:lnTo>
                  <a:lnTo>
                    <a:pt x="3774757" y="29908"/>
                  </a:lnTo>
                  <a:lnTo>
                    <a:pt x="3774757" y="1910816"/>
                  </a:lnTo>
                  <a:lnTo>
                    <a:pt x="3772391" y="1922406"/>
                  </a:lnTo>
                  <a:lnTo>
                    <a:pt x="3765956" y="1931919"/>
                  </a:lnTo>
                  <a:lnTo>
                    <a:pt x="3756444" y="1938357"/>
                  </a:lnTo>
                  <a:lnTo>
                    <a:pt x="3744849" y="1940725"/>
                  </a:lnTo>
                  <a:lnTo>
                    <a:pt x="29906" y="1940725"/>
                  </a:lnTo>
                  <a:lnTo>
                    <a:pt x="18312" y="1938357"/>
                  </a:lnTo>
                  <a:lnTo>
                    <a:pt x="8800" y="1931919"/>
                  </a:lnTo>
                  <a:lnTo>
                    <a:pt x="2365" y="1922406"/>
                  </a:lnTo>
                  <a:lnTo>
                    <a:pt x="0" y="1910816"/>
                  </a:lnTo>
                  <a:lnTo>
                    <a:pt x="0" y="29908"/>
                  </a:lnTo>
                  <a:close/>
                </a:path>
              </a:pathLst>
            </a:custGeom>
            <a:ln w="22860">
              <a:solidFill>
                <a:srgbClr val="F1EBD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0367530" y="2576156"/>
            <a:ext cx="1054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9362F"/>
                </a:solidFill>
                <a:latin typeface="Arial"/>
                <a:cs typeface="Arial"/>
              </a:rPr>
              <a:t>Soft</a:t>
            </a:r>
            <a:r>
              <a:rPr dirty="0" sz="1800" spc="-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9362F"/>
                </a:solidFill>
                <a:latin typeface="Arial"/>
                <a:cs typeface="Arial"/>
              </a:rPr>
              <a:t>Linen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380230" y="2988589"/>
            <a:ext cx="823594" cy="317500"/>
          </a:xfrm>
          <a:prstGeom prst="rect">
            <a:avLst/>
          </a:prstGeom>
          <a:solidFill>
            <a:srgbClr val="F0E8DA"/>
          </a:solidFill>
        </p:spPr>
        <p:txBody>
          <a:bodyPr wrap="square" lIns="0" tIns="698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550" spc="-10">
                <a:solidFill>
                  <a:srgbClr val="39362F"/>
                </a:solidFill>
                <a:latin typeface="Lucida Sans"/>
                <a:cs typeface="Lucida Sans"/>
              </a:rPr>
              <a:t>#F2EBDF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67530" y="3417735"/>
            <a:ext cx="305625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Light</a:t>
            </a:r>
            <a:r>
              <a:rPr dirty="0" sz="15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background</a:t>
            </a:r>
            <a:r>
              <a:rPr dirty="0" sz="15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for</a:t>
            </a:r>
            <a:r>
              <a:rPr dirty="0" sz="15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elegance</a:t>
            </a:r>
            <a:r>
              <a:rPr dirty="0" sz="15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 spc="-25">
                <a:solidFill>
                  <a:srgbClr val="39362F"/>
                </a:solidFill>
                <a:latin typeface="Arial"/>
                <a:cs typeface="Arial"/>
              </a:rPr>
              <a:t>and </a:t>
            </a:r>
            <a:r>
              <a:rPr dirty="0" sz="1550" spc="-10">
                <a:solidFill>
                  <a:srgbClr val="39362F"/>
                </a:solidFill>
                <a:latin typeface="Arial"/>
                <a:cs typeface="Arial"/>
              </a:rPr>
              <a:t>spaciousness.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172555" y="4482350"/>
            <a:ext cx="7771765" cy="1645285"/>
            <a:chOff x="6172555" y="4482350"/>
            <a:chExt cx="7771765" cy="1645285"/>
          </a:xfrm>
        </p:grpSpPr>
        <p:sp>
          <p:nvSpPr>
            <p:cNvPr id="18" name="object 18" descr=""/>
            <p:cNvSpPr/>
            <p:nvPr/>
          </p:nvSpPr>
          <p:spPr>
            <a:xfrm>
              <a:off x="6183985" y="4493780"/>
              <a:ext cx="7748905" cy="1622425"/>
            </a:xfrm>
            <a:custGeom>
              <a:avLst/>
              <a:gdLst/>
              <a:ahLst/>
              <a:cxnLst/>
              <a:rect l="l" t="t" r="r" b="b"/>
              <a:pathLst>
                <a:path w="7748905" h="1622425">
                  <a:moveTo>
                    <a:pt x="7718920" y="0"/>
                  </a:moveTo>
                  <a:lnTo>
                    <a:pt x="29906" y="0"/>
                  </a:lnTo>
                  <a:lnTo>
                    <a:pt x="18312" y="2365"/>
                  </a:lnTo>
                  <a:lnTo>
                    <a:pt x="8801" y="8801"/>
                  </a:lnTo>
                  <a:lnTo>
                    <a:pt x="2365" y="18313"/>
                  </a:lnTo>
                  <a:lnTo>
                    <a:pt x="0" y="29908"/>
                  </a:lnTo>
                  <a:lnTo>
                    <a:pt x="0" y="1591957"/>
                  </a:lnTo>
                  <a:lnTo>
                    <a:pt x="2365" y="1603553"/>
                  </a:lnTo>
                  <a:lnTo>
                    <a:pt x="8801" y="1613065"/>
                  </a:lnTo>
                  <a:lnTo>
                    <a:pt x="18312" y="1619500"/>
                  </a:lnTo>
                  <a:lnTo>
                    <a:pt x="29906" y="1621866"/>
                  </a:lnTo>
                  <a:lnTo>
                    <a:pt x="7718920" y="1621866"/>
                  </a:lnTo>
                  <a:lnTo>
                    <a:pt x="7730515" y="1619500"/>
                  </a:lnTo>
                  <a:lnTo>
                    <a:pt x="7740027" y="1613065"/>
                  </a:lnTo>
                  <a:lnTo>
                    <a:pt x="7746463" y="1603553"/>
                  </a:lnTo>
                  <a:lnTo>
                    <a:pt x="7748828" y="1591957"/>
                  </a:lnTo>
                  <a:lnTo>
                    <a:pt x="7748828" y="29908"/>
                  </a:lnTo>
                  <a:lnTo>
                    <a:pt x="7746463" y="18313"/>
                  </a:lnTo>
                  <a:lnTo>
                    <a:pt x="7740027" y="8801"/>
                  </a:lnTo>
                  <a:lnTo>
                    <a:pt x="7730515" y="2365"/>
                  </a:lnTo>
                  <a:lnTo>
                    <a:pt x="7718920" y="0"/>
                  </a:lnTo>
                  <a:close/>
                </a:path>
              </a:pathLst>
            </a:custGeom>
            <a:solidFill>
              <a:srgbClr val="FDF5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183985" y="4493780"/>
              <a:ext cx="7748905" cy="1622425"/>
            </a:xfrm>
            <a:custGeom>
              <a:avLst/>
              <a:gdLst/>
              <a:ahLst/>
              <a:cxnLst/>
              <a:rect l="l" t="t" r="r" b="b"/>
              <a:pathLst>
                <a:path w="7748905" h="1622425">
                  <a:moveTo>
                    <a:pt x="0" y="29908"/>
                  </a:moveTo>
                  <a:lnTo>
                    <a:pt x="2365" y="18313"/>
                  </a:lnTo>
                  <a:lnTo>
                    <a:pt x="8801" y="8801"/>
                  </a:lnTo>
                  <a:lnTo>
                    <a:pt x="18312" y="2365"/>
                  </a:lnTo>
                  <a:lnTo>
                    <a:pt x="29906" y="0"/>
                  </a:lnTo>
                  <a:lnTo>
                    <a:pt x="7718920" y="0"/>
                  </a:lnTo>
                  <a:lnTo>
                    <a:pt x="7730515" y="2365"/>
                  </a:lnTo>
                  <a:lnTo>
                    <a:pt x="7740027" y="8801"/>
                  </a:lnTo>
                  <a:lnTo>
                    <a:pt x="7746463" y="18313"/>
                  </a:lnTo>
                  <a:lnTo>
                    <a:pt x="7748828" y="29908"/>
                  </a:lnTo>
                  <a:lnTo>
                    <a:pt x="7748828" y="1591957"/>
                  </a:lnTo>
                  <a:lnTo>
                    <a:pt x="7746463" y="1603553"/>
                  </a:lnTo>
                  <a:lnTo>
                    <a:pt x="7740027" y="1613065"/>
                  </a:lnTo>
                  <a:lnTo>
                    <a:pt x="7730515" y="1619500"/>
                  </a:lnTo>
                  <a:lnTo>
                    <a:pt x="7718920" y="1621866"/>
                  </a:lnTo>
                  <a:lnTo>
                    <a:pt x="29906" y="1621866"/>
                  </a:lnTo>
                  <a:lnTo>
                    <a:pt x="18312" y="1619500"/>
                  </a:lnTo>
                  <a:lnTo>
                    <a:pt x="8801" y="1613065"/>
                  </a:lnTo>
                  <a:lnTo>
                    <a:pt x="2365" y="1603553"/>
                  </a:lnTo>
                  <a:lnTo>
                    <a:pt x="0" y="1591957"/>
                  </a:lnTo>
                  <a:lnTo>
                    <a:pt x="0" y="29908"/>
                  </a:lnTo>
                  <a:close/>
                </a:path>
              </a:pathLst>
            </a:custGeom>
            <a:ln w="22860">
              <a:solidFill>
                <a:srgbClr val="DECE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393459" y="4716183"/>
            <a:ext cx="14109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9362F"/>
                </a:solidFill>
                <a:latin typeface="Arial"/>
                <a:cs typeface="Arial"/>
              </a:rPr>
              <a:t>Golden</a:t>
            </a:r>
            <a:r>
              <a:rPr dirty="0" sz="1800" spc="-2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39362F"/>
                </a:solidFill>
                <a:latin typeface="Arial"/>
                <a:cs typeface="Arial"/>
              </a:rPr>
              <a:t>Beige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406159" y="5128615"/>
            <a:ext cx="869315" cy="317500"/>
          </a:xfrm>
          <a:prstGeom prst="rect">
            <a:avLst/>
          </a:prstGeom>
          <a:solidFill>
            <a:srgbClr val="F0E8DA"/>
          </a:solidFill>
        </p:spPr>
        <p:txBody>
          <a:bodyPr wrap="square" lIns="0" tIns="698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550" spc="-10">
                <a:solidFill>
                  <a:srgbClr val="39362F"/>
                </a:solidFill>
                <a:latin typeface="Lucida Sans"/>
                <a:cs typeface="Lucida Sans"/>
              </a:rPr>
              <a:t>#DECEBB</a:t>
            </a:r>
            <a:endParaRPr sz="1550">
              <a:latin typeface="Lucida Sans"/>
              <a:cs typeface="Lucida San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393459" y="5639041"/>
            <a:ext cx="316484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Accent</a:t>
            </a:r>
            <a:r>
              <a:rPr dirty="0" sz="15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color</a:t>
            </a:r>
            <a:r>
              <a:rPr dirty="0" sz="15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for</a:t>
            </a:r>
            <a:r>
              <a:rPr dirty="0" sz="15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richness</a:t>
            </a:r>
            <a:r>
              <a:rPr dirty="0" sz="15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5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39362F"/>
                </a:solidFill>
                <a:latin typeface="Arial"/>
                <a:cs typeface="Arial"/>
              </a:rPr>
              <a:t>depth.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6183985" y="6339840"/>
            <a:ext cx="7748905" cy="1165860"/>
            <a:chOff x="6183985" y="6339840"/>
            <a:chExt cx="7748905" cy="1165860"/>
          </a:xfrm>
        </p:grpSpPr>
        <p:sp>
          <p:nvSpPr>
            <p:cNvPr id="24" name="object 24" descr=""/>
            <p:cNvSpPr/>
            <p:nvPr/>
          </p:nvSpPr>
          <p:spPr>
            <a:xfrm>
              <a:off x="6183985" y="6339840"/>
              <a:ext cx="7748905" cy="1165860"/>
            </a:xfrm>
            <a:custGeom>
              <a:avLst/>
              <a:gdLst/>
              <a:ahLst/>
              <a:cxnLst/>
              <a:rect l="l" t="t" r="r" b="b"/>
              <a:pathLst>
                <a:path w="7748905" h="1165859">
                  <a:moveTo>
                    <a:pt x="7718920" y="0"/>
                  </a:moveTo>
                  <a:lnTo>
                    <a:pt x="29901" y="0"/>
                  </a:lnTo>
                  <a:lnTo>
                    <a:pt x="18308" y="2365"/>
                  </a:lnTo>
                  <a:lnTo>
                    <a:pt x="8799" y="8799"/>
                  </a:lnTo>
                  <a:lnTo>
                    <a:pt x="2365" y="18307"/>
                  </a:lnTo>
                  <a:lnTo>
                    <a:pt x="0" y="29895"/>
                  </a:lnTo>
                  <a:lnTo>
                    <a:pt x="0" y="1135837"/>
                  </a:lnTo>
                  <a:lnTo>
                    <a:pt x="2365" y="1147432"/>
                  </a:lnTo>
                  <a:lnTo>
                    <a:pt x="8799" y="1156944"/>
                  </a:lnTo>
                  <a:lnTo>
                    <a:pt x="18308" y="1163379"/>
                  </a:lnTo>
                  <a:lnTo>
                    <a:pt x="29901" y="1165745"/>
                  </a:lnTo>
                  <a:lnTo>
                    <a:pt x="7718920" y="1165745"/>
                  </a:lnTo>
                  <a:lnTo>
                    <a:pt x="7730515" y="1163379"/>
                  </a:lnTo>
                  <a:lnTo>
                    <a:pt x="7740027" y="1156944"/>
                  </a:lnTo>
                  <a:lnTo>
                    <a:pt x="7746463" y="1147432"/>
                  </a:lnTo>
                  <a:lnTo>
                    <a:pt x="7748828" y="1135837"/>
                  </a:lnTo>
                  <a:lnTo>
                    <a:pt x="7748828" y="29895"/>
                  </a:lnTo>
                  <a:lnTo>
                    <a:pt x="7746463" y="18307"/>
                  </a:lnTo>
                  <a:lnTo>
                    <a:pt x="7740027" y="8799"/>
                  </a:lnTo>
                  <a:lnTo>
                    <a:pt x="7730515" y="2365"/>
                  </a:lnTo>
                  <a:lnTo>
                    <a:pt x="7718920" y="0"/>
                  </a:lnTo>
                  <a:close/>
                </a:path>
              </a:pathLst>
            </a:custGeom>
            <a:solidFill>
              <a:srgbClr val="D3E2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3299" y="6635470"/>
              <a:ext cx="249078" cy="199313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6818985" y="6572059"/>
            <a:ext cx="670496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dirty="0" sz="1550">
                <a:latin typeface="Arial"/>
                <a:cs typeface="Arial"/>
              </a:rPr>
              <a:t>Use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these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colors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for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emphasis,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backgrounds,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borders,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and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accents.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Maintain </a:t>
            </a:r>
            <a:r>
              <a:rPr dirty="0" sz="1550">
                <a:latin typeface="Arial"/>
                <a:cs typeface="Arial"/>
              </a:rPr>
              <a:t>plenty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of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white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space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for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a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clean,</a:t>
            </a:r>
            <a:r>
              <a:rPr dirty="0" sz="1550" spc="-3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sophisticated</a:t>
            </a:r>
            <a:r>
              <a:rPr dirty="0" sz="1550" spc="-3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look.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242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Typography</a:t>
            </a:r>
            <a:r>
              <a:rPr dirty="0" spc="-135"/>
              <a:t> </a:t>
            </a:r>
            <a:r>
              <a:rPr dirty="0" spc="-10"/>
              <a:t>Guidelines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1585315"/>
            <a:ext cx="579596" cy="57958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63575" y="2401671"/>
            <a:ext cx="7028815" cy="1896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Heading</a:t>
            </a:r>
            <a:r>
              <a:rPr dirty="0" sz="1750" spc="-10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Typeface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Refined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serif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or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elegant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9362F"/>
                </a:solidFill>
                <a:latin typeface="Arial"/>
                <a:cs typeface="Arial"/>
              </a:rPr>
              <a:t>sans-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serif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fonts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convey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sophistication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cultural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heritage.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45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Main</a:t>
            </a:r>
            <a:r>
              <a:rPr dirty="0" sz="15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titles</a:t>
            </a:r>
            <a:r>
              <a:rPr dirty="0" sz="15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&amp;</a:t>
            </a:r>
            <a:r>
              <a:rPr dirty="0" sz="15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section</a:t>
            </a:r>
            <a:r>
              <a:rPr dirty="0" sz="150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headings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Timeless,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distinctive</a:t>
            </a:r>
            <a:r>
              <a:rPr dirty="0" sz="150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9362F"/>
                </a:solidFill>
                <a:latin typeface="Arial"/>
                <a:cs typeface="Arial"/>
              </a:rPr>
              <a:t>feel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Creates</a:t>
            </a:r>
            <a:r>
              <a:rPr dirty="0" sz="1500" spc="-7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visual</a:t>
            </a:r>
            <a:r>
              <a:rPr dirty="0" sz="1500" spc="-7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hierarchy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275" y="4680115"/>
            <a:ext cx="579596" cy="57958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63575" y="5496471"/>
            <a:ext cx="6796405" cy="1896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Body</a:t>
            </a:r>
            <a:r>
              <a:rPr dirty="0" sz="1750" spc="-3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Typeface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Clean,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legible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9362F"/>
                </a:solidFill>
                <a:latin typeface="Arial"/>
                <a:cs typeface="Arial"/>
              </a:rPr>
              <a:t>sans-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serif</a:t>
            </a:r>
            <a:r>
              <a:rPr dirty="0" sz="15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or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serif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fonts</a:t>
            </a:r>
            <a:r>
              <a:rPr dirty="0" sz="15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ensure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clarity</a:t>
            </a:r>
            <a:r>
              <a:rPr dirty="0" sz="15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comfort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for</a:t>
            </a:r>
            <a:r>
              <a:rPr dirty="0" sz="150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all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body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text.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45"/>
              </a:spcBef>
              <a:buChar char="•"/>
              <a:tabLst>
                <a:tab pos="354965" algn="l"/>
              </a:tabLst>
            </a:pP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Descriptions</a:t>
            </a:r>
            <a:r>
              <a:rPr dirty="0" sz="1500" spc="-1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&amp;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body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 content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Ensures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easy</a:t>
            </a:r>
            <a:r>
              <a:rPr dirty="0" sz="15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readability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65"/>
              </a:spcBef>
              <a:buChar char="•"/>
              <a:tabLst>
                <a:tab pos="354965" algn="l"/>
              </a:tabLst>
            </a:pPr>
            <a:r>
              <a:rPr dirty="0" sz="1500" spc="-10">
                <a:solidFill>
                  <a:srgbClr val="39362F"/>
                </a:solidFill>
                <a:latin typeface="Arial"/>
                <a:cs typeface="Arial"/>
              </a:rPr>
              <a:t>Complements</a:t>
            </a:r>
            <a:r>
              <a:rPr dirty="0" sz="150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39362F"/>
                </a:solidFill>
                <a:latin typeface="Arial"/>
                <a:cs typeface="Arial"/>
              </a:rPr>
              <a:t>heading</a:t>
            </a:r>
            <a:r>
              <a:rPr dirty="0" sz="150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39362F"/>
                </a:solidFill>
                <a:latin typeface="Arial"/>
                <a:cs typeface="Arial"/>
              </a:rPr>
              <a:t>style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280" y="3671036"/>
            <a:ext cx="4305300" cy="5359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/>
              <a:t>Imagery</a:t>
            </a:r>
            <a:r>
              <a:rPr dirty="0" sz="3350" spc="-45"/>
              <a:t> </a:t>
            </a:r>
            <a:r>
              <a:rPr dirty="0" sz="3350"/>
              <a:t>&amp;</a:t>
            </a:r>
            <a:r>
              <a:rPr dirty="0" sz="3350" spc="-45"/>
              <a:t> </a:t>
            </a:r>
            <a:r>
              <a:rPr dirty="0" sz="3350"/>
              <a:t>Visual</a:t>
            </a:r>
            <a:r>
              <a:rPr dirty="0" sz="3350" spc="-45"/>
              <a:t> </a:t>
            </a:r>
            <a:r>
              <a:rPr dirty="0" sz="3350" spc="-10"/>
              <a:t>Style</a:t>
            </a:r>
            <a:endParaRPr sz="33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80" y="4671834"/>
            <a:ext cx="114180" cy="11418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7961" y="4671834"/>
            <a:ext cx="114180" cy="11418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787919" y="4542269"/>
            <a:ext cx="5420995" cy="1213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39362F"/>
                </a:solidFill>
                <a:latin typeface="Arial"/>
                <a:cs typeface="Arial"/>
              </a:rPr>
              <a:t>Food</a:t>
            </a:r>
            <a:r>
              <a:rPr dirty="0" sz="2100" spc="-2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39362F"/>
                </a:solidFill>
                <a:latin typeface="Arial"/>
                <a:cs typeface="Arial"/>
              </a:rPr>
              <a:t>Presentation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30"/>
              </a:spcBef>
            </a:pP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Showcase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dishes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with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clean,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elegant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plating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on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neutral backgrounds,</a:t>
            </a:r>
            <a:r>
              <a:rPr dirty="0" sz="17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highlighting</a:t>
            </a:r>
            <a:r>
              <a:rPr dirty="0" sz="17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natural</a:t>
            </a:r>
            <a:r>
              <a:rPr dirty="0" sz="1750" spc="-4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beauty</a:t>
            </a:r>
            <a:r>
              <a:rPr dirty="0" sz="17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colors.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80" y="6333591"/>
            <a:ext cx="114180" cy="11418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29943" y="4542269"/>
            <a:ext cx="6026150" cy="2875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39362F"/>
                </a:solidFill>
                <a:latin typeface="Arial"/>
                <a:cs typeface="Arial"/>
              </a:rPr>
              <a:t>Photography</a:t>
            </a:r>
            <a:r>
              <a:rPr dirty="0" sz="2100" spc="-10">
                <a:solidFill>
                  <a:srgbClr val="39362F"/>
                </a:solidFill>
                <a:latin typeface="Arial"/>
                <a:cs typeface="Arial"/>
              </a:rPr>
              <a:t> Style</a:t>
            </a:r>
            <a:endParaRPr sz="2100">
              <a:latin typeface="Arial"/>
              <a:cs typeface="Arial"/>
            </a:endParaRPr>
          </a:p>
          <a:p>
            <a:pPr marL="12700" marR="425450">
              <a:lnSpc>
                <a:spcPct val="135700"/>
              </a:lnSpc>
              <a:spcBef>
                <a:spcPts val="1130"/>
              </a:spcBef>
            </a:pP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Use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natural,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warm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lighting.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Images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should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feel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authentic,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inviting,</a:t>
            </a:r>
            <a:r>
              <a:rPr dirty="0" sz="17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7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9362F"/>
                </a:solidFill>
                <a:latin typeface="Arial"/>
                <a:cs typeface="Arial"/>
              </a:rPr>
              <a:t>refined—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never</a:t>
            </a:r>
            <a:r>
              <a:rPr dirty="0" sz="1750" spc="-3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overly</a:t>
            </a:r>
            <a:r>
              <a:rPr dirty="0" sz="175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staged.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100">
                <a:solidFill>
                  <a:srgbClr val="39362F"/>
                </a:solidFill>
                <a:latin typeface="Arial"/>
                <a:cs typeface="Arial"/>
              </a:rPr>
              <a:t>Cultural</a:t>
            </a:r>
            <a:r>
              <a:rPr dirty="0" sz="2100" spc="-4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39362F"/>
                </a:solidFill>
                <a:latin typeface="Arial"/>
                <a:cs typeface="Arial"/>
              </a:rPr>
              <a:t>Elements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35700"/>
              </a:lnSpc>
              <a:spcBef>
                <a:spcPts val="1135"/>
              </a:spcBef>
            </a:pP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Incorporate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subtle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traditional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motifs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textures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9362F"/>
                </a:solidFill>
                <a:latin typeface="Arial"/>
                <a:cs typeface="Arial"/>
              </a:rPr>
              <a:t>from</a:t>
            </a:r>
            <a:r>
              <a:rPr dirty="0" sz="1750" spc="50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Bengali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heritage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without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overwhelming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modern</a:t>
            </a:r>
            <a:r>
              <a:rPr dirty="0" sz="1750" spc="-6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aesthetic.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7961" y="6333591"/>
            <a:ext cx="114180" cy="11418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787919" y="6204025"/>
            <a:ext cx="19507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39362F"/>
                </a:solidFill>
                <a:latin typeface="Arial"/>
                <a:cs typeface="Arial"/>
              </a:rPr>
              <a:t>Color </a:t>
            </a:r>
            <a:r>
              <a:rPr dirty="0" sz="2100" spc="-10">
                <a:solidFill>
                  <a:srgbClr val="39362F"/>
                </a:solidFill>
                <a:latin typeface="Arial"/>
                <a:cs typeface="Arial"/>
              </a:rPr>
              <a:t>Treatment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87919" y="6667957"/>
            <a:ext cx="598741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100"/>
              </a:spcBef>
            </a:pP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Maintain</a:t>
            </a:r>
            <a:r>
              <a:rPr dirty="0" sz="1750" spc="-8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warm,</a:t>
            </a:r>
            <a:r>
              <a:rPr dirty="0" sz="1750" spc="-8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inviting</a:t>
            </a:r>
            <a:r>
              <a:rPr dirty="0" sz="1750" spc="-8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palettes.</a:t>
            </a:r>
            <a:r>
              <a:rPr dirty="0" sz="1750" spc="-8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Avoid</a:t>
            </a:r>
            <a:r>
              <a:rPr dirty="0" sz="1750" spc="-8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harsh</a:t>
            </a:r>
            <a:r>
              <a:rPr dirty="0" sz="1750" spc="-8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contrasts;</a:t>
            </a:r>
            <a:r>
              <a:rPr dirty="0" sz="1750" spc="-8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39362F"/>
                </a:solidFill>
                <a:latin typeface="Arial"/>
                <a:cs typeface="Arial"/>
              </a:rPr>
              <a:t>keep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the</a:t>
            </a:r>
            <a:r>
              <a:rPr dirty="0" sz="1750" spc="-60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overall</a:t>
            </a:r>
            <a:r>
              <a:rPr dirty="0" sz="17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feeling</a:t>
            </a:r>
            <a:r>
              <a:rPr dirty="0" sz="17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light</a:t>
            </a:r>
            <a:r>
              <a:rPr dirty="0" sz="17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39362F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39362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39362F"/>
                </a:solidFill>
                <a:latin typeface="Arial"/>
                <a:cs typeface="Arial"/>
              </a:rPr>
              <a:t>approachable.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2026-01-13T13:08:36Z</dcterms:created>
  <dcterms:modified xsi:type="dcterms:W3CDTF">2026-01-13T13:08:36Z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2026-01-13T00:00:00Z</vt:filetime>
  </property>
  <property fmtid="{D5CDD505-2E9C-101B-9397-08002B2CF9AE}" pid="3" name="LastSaved">
    <vt:filetime>2026-01-13T00:00:00Z</vt:filetime>
  </property>
  <property fmtid="{D5CDD505-2E9C-101B-9397-08002B2CF9AE}" pid="4" name="Producer">
    <vt:lpwstr>3-Heights(TM) PDF Security Shell 4.8.25.2 (http://www.pdf-tools.com)</vt:lpwstr>
  </property>
</Properties>
</file>